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slideMasters/slideMaster2.xml" ContentType="application/vnd.openxmlformats-officedocument.presentationml.slideMaster+xml"/>
  <Override PartName="/ppt/notesSlides/notesSlide16.xml" ContentType="application/vnd.openxmlformats-officedocument.presentationml.notesSlide+xml"/>
  <Default Extension="xlsx" ContentType="application/vnd.openxmlformats-officedocument.spreadsheetml.sheet"/>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notesSlides/notesSlide9.xml" ContentType="application/vnd.openxmlformats-officedocument.presentationml.notes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44.xml" ContentType="application/vnd.openxmlformats-officedocument.presentationml.slide+xml"/>
  <Override PartName="/ppt/slideLayouts/slideLayout15.xml" ContentType="application/vnd.openxmlformats-officedocument.presentationml.slideLayout+xml"/>
  <Override PartName="/ppt/slides/slide27.xml" ContentType="application/vnd.openxmlformats-officedocument.presentationml.slide+xml"/>
  <Override PartName="/ppt/charts/chart4.xml" ContentType="application/vnd.openxmlformats-officedocument.drawingml.chart+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notesSlides/notesSlide8.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43.xml" ContentType="application/vnd.openxmlformats-officedocument.presentationml.slide+xml"/>
  <Override PartName="/ppt/slides/slide26.xml" ContentType="application/vnd.openxmlformats-officedocument.presentationml.slide+xml"/>
  <Override PartName="/ppt/slideLayouts/slideLayout14.xml" ContentType="application/vnd.openxmlformats-officedocument.presentationml.slideLayout+xml"/>
  <Override PartName="/ppt/slides/slide52.xml" ContentType="application/vnd.openxmlformats-officedocument.presentationml.slide+xml"/>
  <Override PartName="/ppt/charts/chart3.xml" ContentType="application/vnd.openxmlformats-officedocument.drawingml.chart+xml"/>
  <Override PartName="/ppt/slideLayouts/slideLayout23.xml" ContentType="application/vnd.openxmlformats-officedocument.presentationml.slideLayout+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slides/slide49.xml" ContentType="application/vnd.openxmlformats-officedocument.presentationml.slide+xml"/>
  <Override PartName="/ppt/notesSlides/notesSlide5.xml" ContentType="application/vnd.openxmlformats-officedocument.presentationml.notesSlide+xml"/>
  <Override PartName="/ppt/slides/slide42.xml" ContentType="application/vnd.openxmlformats-officedocument.presentationml.slide+xml"/>
  <Override PartName="/ppt/slideLayouts/slideLayout13.xml" ContentType="application/vnd.openxmlformats-officedocument.presentationml.slideLayout+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charts/chart2.xml" ContentType="application/vnd.openxmlformats-officedocument.drawingml.chart+xml"/>
  <Override PartName="/ppt/slideLayouts/slideLayout9.xml" ContentType="application/vnd.openxmlformats-officedocument.presentationml.slideLayout+xml"/>
  <Override PartName="/ppt/slides/slide34.xml" ContentType="application/vnd.openxmlformats-officedocument.presentationml.slide+xml"/>
  <Override PartName="/ppt/slideLayouts/slideLayout22.xml" ContentType="application/vnd.openxmlformats-officedocument.presentationml.slideLayout+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slides/slide48.xml" ContentType="application/vnd.openxmlformats-officedocument.presentationml.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s/slide41.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charts/chart1.xml" ContentType="application/vnd.openxmlformats-officedocument.drawingml.char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s/slide16.xml" ContentType="application/vnd.openxmlformats-officedocument.presentationml.slide+xml"/>
  <Override PartName="/ppt/viewProps.xml" ContentType="application/vnd.openxmlformats-officedocument.presentationml.viewProps+xml"/>
  <Default Extension="jpeg" ContentType="image/jpeg"/>
  <Override PartName="/ppt/notesSlides/notesSlide11.xml" ContentType="application/vnd.openxmlformats-officedocument.presentationml.notesSlide+xml"/>
  <Override PartName="/ppt/slides/slide47.xml" ContentType="application/vnd.openxmlformats-officedocument.presentationml.slide+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slides/slide40.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r:id="rId1"/>
    <p:sldMasterId r:id="rId2"/>
  </p:sldMasterIdLst>
  <p:notesMasterIdLst>
    <p:notesMasterId r:id="rId55"/>
  </p:notesMasterIdLst>
  <p:sldIdLst>
    <p:sldId id="317" r:id="rId3"/>
    <p:sldId id="273" r:id="rId4"/>
    <p:sldId id="277" r:id="rId5"/>
    <p:sldId id="318" r:id="rId6"/>
    <p:sldId id="319" r:id="rId7"/>
    <p:sldId id="276" r:id="rId8"/>
    <p:sldId id="274" r:id="rId9"/>
    <p:sldId id="256" r:id="rId10"/>
    <p:sldId id="257" r:id="rId11"/>
    <p:sldId id="258" r:id="rId12"/>
    <p:sldId id="259" r:id="rId13"/>
    <p:sldId id="260" r:id="rId14"/>
    <p:sldId id="261" r:id="rId15"/>
    <p:sldId id="262" r:id="rId16"/>
    <p:sldId id="263" r:id="rId17"/>
    <p:sldId id="264" r:id="rId18"/>
    <p:sldId id="268" r:id="rId19"/>
    <p:sldId id="265" r:id="rId20"/>
    <p:sldId id="266" r:id="rId21"/>
    <p:sldId id="272" r:id="rId22"/>
    <p:sldId id="269" r:id="rId23"/>
    <p:sldId id="270" r:id="rId24"/>
    <p:sldId id="271" r:id="rId25"/>
    <p:sldId id="267" r:id="rId26"/>
    <p:sldId id="278" r:id="rId27"/>
    <p:sldId id="292"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3" r:id="rId41"/>
    <p:sldId id="297" r:id="rId42"/>
    <p:sldId id="298" r:id="rId43"/>
    <p:sldId id="299" r:id="rId44"/>
    <p:sldId id="300" r:id="rId45"/>
    <p:sldId id="302" r:id="rId46"/>
    <p:sldId id="303" r:id="rId47"/>
    <p:sldId id="304" r:id="rId48"/>
    <p:sldId id="305" r:id="rId49"/>
    <p:sldId id="306" r:id="rId50"/>
    <p:sldId id="307" r:id="rId51"/>
    <p:sldId id="294" r:id="rId52"/>
    <p:sldId id="295" r:id="rId53"/>
    <p:sldId id="296" r:id="rId5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3399"/>
    <a:srgbClr val="3333CC"/>
    <a:srgbClr val="CC00CC"/>
    <a:srgbClr val="D60093"/>
    <a:srgbClr val="FF9900"/>
    <a:srgbClr val="DF5BDF"/>
    <a:srgbClr val="CC00FF"/>
    <a:srgbClr val="DB49DB"/>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620"/>
    <p:restoredTop sz="94660"/>
  </p:normalViewPr>
  <p:slideViewPr>
    <p:cSldViewPr snapToObjects="1">
      <p:cViewPr varScale="1">
        <p:scale>
          <a:sx n="138" d="100"/>
          <a:sy n="138" d="100"/>
        </p:scale>
        <p:origin x="-160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Foglio_di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Foglio_di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Foglio_di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style val="2"/>
  <c:chart>
    <c:autoTitleDeleted val="1"/>
    <c:plotArea>
      <c:layout>
        <c:manualLayout>
          <c:layoutTarget val="inner"/>
          <c:xMode val="edge"/>
          <c:yMode val="edge"/>
          <c:x val="0.0816282686886362"/>
          <c:y val="0.0380288128736359"/>
          <c:w val="0.892301157612653"/>
          <c:h val="0.821646133651557"/>
        </c:manualLayout>
      </c:layout>
      <c:barChart>
        <c:barDir val="col"/>
        <c:grouping val="clustered"/>
        <c:varyColors val="1"/>
        <c:ser>
          <c:idx val="0"/>
          <c:order val="0"/>
          <c:tx>
            <c:strRef>
              <c:f>Foglio1!$B$1</c:f>
              <c:strCache>
                <c:ptCount val="1"/>
                <c:pt idx="0">
                  <c:v>Serie 1</c:v>
                </c:pt>
              </c:strCache>
            </c:strRef>
          </c:tx>
          <c:spPr>
            <a:solidFill>
              <a:schemeClr val="accent5">
                <a:lumMod val="60000"/>
                <a:lumOff val="40000"/>
              </a:schemeClr>
            </a:solidFill>
          </c:spPr>
          <c:cat>
            <c:strRef>
              <c:f>Foglio1!$A$2:$A$5</c:f>
              <c:strCache>
                <c:ptCount val="4"/>
                <c:pt idx="0">
                  <c:v>Indifferenza</c:v>
                </c:pt>
                <c:pt idx="1">
                  <c:v>Fastidio</c:v>
                </c:pt>
                <c:pt idx="2">
                  <c:v>Comprensione</c:v>
                </c:pt>
                <c:pt idx="3">
                  <c:v>Accettazione</c:v>
                </c:pt>
              </c:strCache>
            </c:strRef>
          </c:cat>
          <c:val>
            <c:numRef>
              <c:f>Foglio1!$B$2:$B$5</c:f>
              <c:numCache>
                <c:formatCode>General</c:formatCode>
                <c:ptCount val="4"/>
                <c:pt idx="0">
                  <c:v>35.0</c:v>
                </c:pt>
                <c:pt idx="1">
                  <c:v>0.0</c:v>
                </c:pt>
                <c:pt idx="2">
                  <c:v>20.0</c:v>
                </c:pt>
                <c:pt idx="3">
                  <c:v>45.0</c:v>
                </c:pt>
              </c:numCache>
            </c:numRef>
          </c:val>
        </c:ser>
        <c:axId val="495628232"/>
        <c:axId val="495629720"/>
      </c:barChart>
      <c:catAx>
        <c:axId val="495628232"/>
        <c:scaling>
          <c:orientation val="minMax"/>
        </c:scaling>
        <c:axPos val="b"/>
        <c:tickLblPos val="nextTo"/>
        <c:crossAx val="495629720"/>
        <c:crosses val="autoZero"/>
        <c:auto val="1"/>
        <c:lblAlgn val="ctr"/>
        <c:lblOffset val="100"/>
      </c:catAx>
      <c:valAx>
        <c:axId val="495629720"/>
        <c:scaling>
          <c:orientation val="minMax"/>
        </c:scaling>
        <c:axPos val="l"/>
        <c:majorGridlines/>
        <c:numFmt formatCode="General" sourceLinked="1"/>
        <c:tickLblPos val="nextTo"/>
        <c:crossAx val="495628232"/>
        <c:crossesAt val="1.0"/>
        <c:crossBetween val="between"/>
      </c:valAx>
    </c:plotArea>
    <c:plotVisOnly val="1"/>
    <c:dispBlanksAs val="gap"/>
  </c:chart>
  <c:spPr>
    <a:ln w="12700"/>
  </c:spPr>
  <c:txPr>
    <a:bodyPr/>
    <a:lstStyle/>
    <a:p>
      <a:pPr>
        <a:defRPr sz="1800"/>
      </a:pPr>
      <a:endParaRPr lang="it-IT"/>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t-IT"/>
  <c:style val="2"/>
  <c:chart>
    <c:autoTitleDeleted val="1"/>
    <c:plotArea>
      <c:layout/>
      <c:barChart>
        <c:barDir val="col"/>
        <c:grouping val="clustered"/>
        <c:ser>
          <c:idx val="0"/>
          <c:order val="0"/>
          <c:tx>
            <c:strRef>
              <c:f>Foglio1!$B$1</c:f>
              <c:strCache>
                <c:ptCount val="1"/>
                <c:pt idx="0">
                  <c:v>Serie 1</c:v>
                </c:pt>
              </c:strCache>
            </c:strRef>
          </c:tx>
          <c:spPr>
            <a:solidFill>
              <a:srgbClr val="CC00CC"/>
            </a:solidFill>
          </c:spPr>
          <c:cat>
            <c:strRef>
              <c:f>Foglio1!$A$2:$A$5</c:f>
              <c:strCache>
                <c:ptCount val="4"/>
                <c:pt idx="0">
                  <c:v>RIFIUTO</c:v>
                </c:pt>
                <c:pt idx="1">
                  <c:v>DISAPPROVAZIONE </c:v>
                </c:pt>
                <c:pt idx="2">
                  <c:v>RISPETTO</c:v>
                </c:pt>
                <c:pt idx="3">
                  <c:v>AFFETTO</c:v>
                </c:pt>
              </c:strCache>
            </c:strRef>
          </c:cat>
          <c:val>
            <c:numRef>
              <c:f>Foglio1!$B$2:$B$5</c:f>
              <c:numCache>
                <c:formatCode>General</c:formatCode>
                <c:ptCount val="4"/>
                <c:pt idx="0">
                  <c:v>5.0</c:v>
                </c:pt>
                <c:pt idx="1">
                  <c:v>0.0</c:v>
                </c:pt>
                <c:pt idx="2">
                  <c:v>90.0</c:v>
                </c:pt>
                <c:pt idx="3">
                  <c:v>5.0</c:v>
                </c:pt>
              </c:numCache>
            </c:numRef>
          </c:val>
        </c:ser>
        <c:axId val="579528040"/>
        <c:axId val="579437320"/>
      </c:barChart>
      <c:catAx>
        <c:axId val="579528040"/>
        <c:scaling>
          <c:orientation val="minMax"/>
        </c:scaling>
        <c:axPos val="b"/>
        <c:tickLblPos val="nextTo"/>
        <c:crossAx val="579437320"/>
        <c:crosses val="autoZero"/>
        <c:auto val="1"/>
        <c:lblAlgn val="ctr"/>
        <c:lblOffset val="100"/>
      </c:catAx>
      <c:valAx>
        <c:axId val="579437320"/>
        <c:scaling>
          <c:orientation val="minMax"/>
        </c:scaling>
        <c:axPos val="l"/>
        <c:majorGridlines/>
        <c:numFmt formatCode="General" sourceLinked="1"/>
        <c:tickLblPos val="nextTo"/>
        <c:crossAx val="579528040"/>
        <c:crosses val="autoZero"/>
        <c:crossBetween val="between"/>
      </c:valAx>
    </c:plotArea>
    <c:plotVisOnly val="1"/>
    <c:dispBlanksAs val="gap"/>
  </c:chart>
  <c:txPr>
    <a:bodyPr/>
    <a:lstStyle/>
    <a:p>
      <a:pPr>
        <a:defRPr sz="1800"/>
      </a:pPr>
      <a:endParaRPr lang="it-IT"/>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t-IT"/>
  <c:style val="2"/>
  <c:chart>
    <c:autoTitleDeleted val="1"/>
    <c:plotArea>
      <c:layout/>
      <c:barChart>
        <c:barDir val="col"/>
        <c:grouping val="clustered"/>
        <c:ser>
          <c:idx val="0"/>
          <c:order val="0"/>
          <c:tx>
            <c:strRef>
              <c:f>Foglio1!$B$1</c:f>
              <c:strCache>
                <c:ptCount val="1"/>
                <c:pt idx="0">
                  <c:v>Serie 1</c:v>
                </c:pt>
              </c:strCache>
            </c:strRef>
          </c:tx>
          <c:spPr>
            <a:solidFill>
              <a:srgbClr val="FF0000"/>
            </a:solidFill>
          </c:spPr>
          <c:cat>
            <c:strRef>
              <c:f>Foglio1!$A$2:$A$5</c:f>
              <c:strCache>
                <c:ptCount val="4"/>
                <c:pt idx="0">
                  <c:v>PAURA</c:v>
                </c:pt>
                <c:pt idx="1">
                  <c:v>IGNORANZA</c:v>
                </c:pt>
                <c:pt idx="2">
                  <c:v>CHIUSURA MENTALE</c:v>
                </c:pt>
                <c:pt idx="3">
                  <c:v>PREGIUDIZI</c:v>
                </c:pt>
              </c:strCache>
            </c:strRef>
          </c:cat>
          <c:val>
            <c:numRef>
              <c:f>Foglio1!$B$2:$B$5</c:f>
              <c:numCache>
                <c:formatCode>General</c:formatCode>
                <c:ptCount val="4"/>
                <c:pt idx="0">
                  <c:v>0.0</c:v>
                </c:pt>
                <c:pt idx="1">
                  <c:v>30.0</c:v>
                </c:pt>
                <c:pt idx="2">
                  <c:v>30.0</c:v>
                </c:pt>
                <c:pt idx="3">
                  <c:v>40.0</c:v>
                </c:pt>
              </c:numCache>
            </c:numRef>
          </c:val>
        </c:ser>
        <c:axId val="579778904"/>
        <c:axId val="579786504"/>
      </c:barChart>
      <c:catAx>
        <c:axId val="579778904"/>
        <c:scaling>
          <c:orientation val="minMax"/>
        </c:scaling>
        <c:axPos val="b"/>
        <c:tickLblPos val="nextTo"/>
        <c:crossAx val="579786504"/>
        <c:crosses val="autoZero"/>
        <c:auto val="1"/>
        <c:lblAlgn val="ctr"/>
        <c:lblOffset val="100"/>
      </c:catAx>
      <c:valAx>
        <c:axId val="579786504"/>
        <c:scaling>
          <c:orientation val="minMax"/>
        </c:scaling>
        <c:axPos val="l"/>
        <c:majorGridlines/>
        <c:numFmt formatCode="General" sourceLinked="1"/>
        <c:tickLblPos val="nextTo"/>
        <c:crossAx val="579778904"/>
        <c:crosses val="autoZero"/>
        <c:crossBetween val="between"/>
      </c:valAx>
    </c:plotArea>
    <c:plotVisOnly val="1"/>
    <c:dispBlanksAs val="gap"/>
  </c:chart>
  <c:txPr>
    <a:bodyPr/>
    <a:lstStyle/>
    <a:p>
      <a:pPr>
        <a:defRPr sz="1800"/>
      </a:pPr>
      <a:endParaRPr lang="it-IT"/>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it-IT"/>
  <c:style val="2"/>
  <c:chart>
    <c:autoTitleDeleted val="1"/>
    <c:plotArea>
      <c:layout/>
      <c:barChart>
        <c:barDir val="col"/>
        <c:grouping val="clustered"/>
        <c:ser>
          <c:idx val="0"/>
          <c:order val="0"/>
          <c:tx>
            <c:strRef>
              <c:f>Foglio1!$B$1</c:f>
              <c:strCache>
                <c:ptCount val="1"/>
                <c:pt idx="0">
                  <c:v>Serie 1</c:v>
                </c:pt>
              </c:strCache>
            </c:strRef>
          </c:tx>
          <c:spPr>
            <a:solidFill>
              <a:srgbClr val="FF3399"/>
            </a:solidFill>
          </c:spPr>
          <c:cat>
            <c:strRef>
              <c:f>Foglio1!$A$2:$A$3</c:f>
              <c:strCache>
                <c:ptCount val="2"/>
                <c:pt idx="0">
                  <c:v>SI </c:v>
                </c:pt>
                <c:pt idx="1">
                  <c:v>NO</c:v>
                </c:pt>
              </c:strCache>
            </c:strRef>
          </c:cat>
          <c:val>
            <c:numRef>
              <c:f>Foglio1!$B$2:$B$3</c:f>
              <c:numCache>
                <c:formatCode>General</c:formatCode>
                <c:ptCount val="2"/>
                <c:pt idx="0">
                  <c:v>100.0</c:v>
                </c:pt>
              </c:numCache>
            </c:numRef>
          </c:val>
        </c:ser>
        <c:axId val="579827320"/>
        <c:axId val="579830376"/>
      </c:barChart>
      <c:catAx>
        <c:axId val="579827320"/>
        <c:scaling>
          <c:orientation val="minMax"/>
        </c:scaling>
        <c:axPos val="b"/>
        <c:tickLblPos val="nextTo"/>
        <c:crossAx val="579830376"/>
        <c:crosses val="autoZero"/>
        <c:auto val="1"/>
        <c:lblAlgn val="ctr"/>
        <c:lblOffset val="100"/>
      </c:catAx>
      <c:valAx>
        <c:axId val="579830376"/>
        <c:scaling>
          <c:orientation val="minMax"/>
        </c:scaling>
        <c:axPos val="l"/>
        <c:majorGridlines/>
        <c:numFmt formatCode="General" sourceLinked="1"/>
        <c:tickLblPos val="nextTo"/>
        <c:crossAx val="579827320"/>
        <c:crosses val="autoZero"/>
        <c:crossBetween val="between"/>
      </c:valAx>
    </c:plotArea>
    <c:plotVisOnly val="1"/>
    <c:dispBlanksAs val="gap"/>
  </c:chart>
  <c:txPr>
    <a:bodyPr/>
    <a:lstStyle/>
    <a:p>
      <a:pPr>
        <a:defRPr sz="1800"/>
      </a:pPr>
      <a:endParaRPr lang="it-IT"/>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7014BD-AB1A-48DE-89CB-C1E8BE8618EC}" type="datetimeFigureOut">
              <a:rPr lang="it-IT" smtClean="0"/>
              <a:pPr/>
              <a:t>8-07-2015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847303-0F33-4EDD-87BD-49698738E12F}" type="slidenum">
              <a:rPr lang="it-IT" smtClean="0"/>
              <a:pPr/>
              <a:t>‹n.›</a:t>
            </a:fld>
            <a:endParaRPr lang="it-IT"/>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2798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Il Prof. Moro, le alunne della 4B, la sig.ra Tiziana Muratore.</a:t>
            </a:r>
          </a:p>
          <a:p>
            <a:endParaRPr lang="it-IT" dirty="0"/>
          </a:p>
        </p:txBody>
      </p:sp>
      <p:sp>
        <p:nvSpPr>
          <p:cNvPr id="4" name="Segnaposto numero diapositiva 3"/>
          <p:cNvSpPr>
            <a:spLocks noGrp="1"/>
          </p:cNvSpPr>
          <p:nvPr>
            <p:ph type="sldNum" sz="quarter" idx="10"/>
          </p:nvPr>
        </p:nvSpPr>
        <p:spPr/>
        <p:txBody>
          <a:bodyPr/>
          <a:lstStyle/>
          <a:p>
            <a:fld id="{53847303-0F33-4EDD-87BD-49698738E12F}" type="slidenum">
              <a:rPr lang="it-IT" smtClean="0"/>
              <a:pPr/>
              <a:t>6</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0722" name="Rectangle 6"/>
          <p:cNvSpPr>
            <a:spLocks noGrp="1" noChangeArrowheads="1"/>
          </p:cNvSpPr>
          <p:nvPr>
            <p:ph type="sldNum" sz="quarter"/>
          </p:nvPr>
        </p:nvSpPr>
        <p:spPr>
          <a:noFill/>
          <a:ln/>
        </p:spPr>
        <p:txBody>
          <a:bodyPr/>
          <a:lstStyle/>
          <a:p>
            <a:fld id="{135274B9-AC92-44EF-ABD2-F20948E6C410}" type="slidenum">
              <a:rPr lang="it-IT" altLang="it-IT"/>
              <a:pPr/>
              <a:t>45</a:t>
            </a:fld>
            <a:endParaRPr lang="it-IT" altLang="it-IT"/>
          </a:p>
        </p:txBody>
      </p:sp>
      <p:sp>
        <p:nvSpPr>
          <p:cNvPr id="30723"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30724"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746" name="Rectangle 6"/>
          <p:cNvSpPr>
            <a:spLocks noGrp="1" noChangeArrowheads="1"/>
          </p:cNvSpPr>
          <p:nvPr>
            <p:ph type="sldNum" sz="quarter"/>
          </p:nvPr>
        </p:nvSpPr>
        <p:spPr>
          <a:noFill/>
          <a:ln/>
        </p:spPr>
        <p:txBody>
          <a:bodyPr/>
          <a:lstStyle/>
          <a:p>
            <a:fld id="{C139BB18-2C71-4509-A114-D4E1B76C784C}" type="slidenum">
              <a:rPr lang="it-IT" altLang="it-IT"/>
              <a:pPr/>
              <a:t>46</a:t>
            </a:fld>
            <a:endParaRPr lang="it-IT" altLang="it-IT"/>
          </a:p>
        </p:txBody>
      </p:sp>
      <p:sp>
        <p:nvSpPr>
          <p:cNvPr id="31747"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31748"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2770" name="Rectangle 6"/>
          <p:cNvSpPr>
            <a:spLocks noGrp="1" noChangeArrowheads="1"/>
          </p:cNvSpPr>
          <p:nvPr>
            <p:ph type="sldNum" sz="quarter"/>
          </p:nvPr>
        </p:nvSpPr>
        <p:spPr>
          <a:noFill/>
          <a:ln/>
        </p:spPr>
        <p:txBody>
          <a:bodyPr/>
          <a:lstStyle/>
          <a:p>
            <a:fld id="{F4C56206-E9E7-4288-A86B-3C1C9BD93F1A}" type="slidenum">
              <a:rPr lang="it-IT" altLang="it-IT"/>
              <a:pPr/>
              <a:t>47</a:t>
            </a:fld>
            <a:endParaRPr lang="it-IT" altLang="it-IT"/>
          </a:p>
        </p:txBody>
      </p:sp>
      <p:sp>
        <p:nvSpPr>
          <p:cNvPr id="32771"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32772"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3794" name="Rectangle 6"/>
          <p:cNvSpPr>
            <a:spLocks noGrp="1" noChangeArrowheads="1"/>
          </p:cNvSpPr>
          <p:nvPr>
            <p:ph type="sldNum" sz="quarter"/>
          </p:nvPr>
        </p:nvSpPr>
        <p:spPr>
          <a:noFill/>
          <a:ln/>
        </p:spPr>
        <p:txBody>
          <a:bodyPr/>
          <a:lstStyle/>
          <a:p>
            <a:fld id="{C436B72F-E9AE-49CD-BEBC-FF33DA01C887}" type="slidenum">
              <a:rPr lang="it-IT" altLang="it-IT"/>
              <a:pPr/>
              <a:t>48</a:t>
            </a:fld>
            <a:endParaRPr lang="it-IT" altLang="it-IT"/>
          </a:p>
        </p:txBody>
      </p:sp>
      <p:sp>
        <p:nvSpPr>
          <p:cNvPr id="33795"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33796"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p:nvPr>
        </p:nvSpPr>
        <p:spPr>
          <a:noFill/>
          <a:ln/>
        </p:spPr>
        <p:txBody>
          <a:bodyPr/>
          <a:lstStyle/>
          <a:p>
            <a:fld id="{32204551-CE94-4356-B88C-D34F944A49B2}" type="slidenum">
              <a:rPr lang="it-IT" altLang="it-IT"/>
              <a:pPr/>
              <a:t>49</a:t>
            </a:fld>
            <a:endParaRPr lang="it-IT" altLang="it-IT"/>
          </a:p>
        </p:txBody>
      </p:sp>
      <p:sp>
        <p:nvSpPr>
          <p:cNvPr id="34819"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34820"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Alunni e alunne dell’Istituto Pietro Piazza si esibiscono in un brano</a:t>
            </a:r>
            <a:r>
              <a:rPr lang="it-IT" baseline="0" dirty="0" smtClean="0"/>
              <a:t> di loro composizione</a:t>
            </a:r>
            <a:endParaRPr lang="it-IT" dirty="0"/>
          </a:p>
        </p:txBody>
      </p:sp>
      <p:sp>
        <p:nvSpPr>
          <p:cNvPr id="4" name="Segnaposto numero diapositiva 3"/>
          <p:cNvSpPr>
            <a:spLocks noGrp="1"/>
          </p:cNvSpPr>
          <p:nvPr>
            <p:ph type="sldNum" sz="quarter" idx="10"/>
          </p:nvPr>
        </p:nvSpPr>
        <p:spPr/>
        <p:txBody>
          <a:bodyPr/>
          <a:lstStyle/>
          <a:p>
            <a:fld id="{53847303-0F33-4EDD-87BD-49698738E12F}" type="slidenum">
              <a:rPr lang="it-IT" smtClean="0"/>
              <a:pPr/>
              <a:t>51</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Alunne,</a:t>
            </a:r>
            <a:r>
              <a:rPr lang="it-IT" baseline="0" dirty="0" smtClean="0"/>
              <a:t> alunni e docenti dell’Istituto Regina Margherita e dell’Istituto Pietro Piazza</a:t>
            </a:r>
            <a:endParaRPr lang="it-IT" dirty="0"/>
          </a:p>
        </p:txBody>
      </p:sp>
      <p:sp>
        <p:nvSpPr>
          <p:cNvPr id="4" name="Segnaposto numero diapositiva 3"/>
          <p:cNvSpPr>
            <a:spLocks noGrp="1"/>
          </p:cNvSpPr>
          <p:nvPr>
            <p:ph type="sldNum" sz="quarter" idx="10"/>
          </p:nvPr>
        </p:nvSpPr>
        <p:spPr/>
        <p:txBody>
          <a:bodyPr/>
          <a:lstStyle/>
          <a:p>
            <a:fld id="{53847303-0F33-4EDD-87BD-49698738E12F}" type="slidenum">
              <a:rPr lang="it-IT" smtClean="0"/>
              <a:pPr/>
              <a:t>52</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 alunne </a:t>
            </a:r>
            <a:r>
              <a:rPr lang="it-IT" dirty="0" err="1" smtClean="0"/>
              <a:t>Noemi</a:t>
            </a:r>
            <a:r>
              <a:rPr lang="it-IT" dirty="0" smtClean="0"/>
              <a:t> </a:t>
            </a:r>
            <a:r>
              <a:rPr lang="it-IT" dirty="0" err="1" smtClean="0"/>
              <a:t>Caggegi</a:t>
            </a:r>
            <a:r>
              <a:rPr lang="it-IT" dirty="0" smtClean="0"/>
              <a:t> e Lorena De Nicola presentano il lavoro</a:t>
            </a:r>
            <a:r>
              <a:rPr lang="it-IT" baseline="0" dirty="0" smtClean="0"/>
              <a:t> sull’Omofobia</a:t>
            </a:r>
            <a:endParaRPr lang="it-IT" dirty="0"/>
          </a:p>
        </p:txBody>
      </p:sp>
      <p:sp>
        <p:nvSpPr>
          <p:cNvPr id="4" name="Segnaposto numero diapositiva 3"/>
          <p:cNvSpPr>
            <a:spLocks noGrp="1"/>
          </p:cNvSpPr>
          <p:nvPr>
            <p:ph type="sldNum" sz="quarter" idx="10"/>
          </p:nvPr>
        </p:nvSpPr>
        <p:spPr/>
        <p:txBody>
          <a:bodyPr/>
          <a:lstStyle/>
          <a:p>
            <a:fld id="{53847303-0F33-4EDD-87BD-49698738E12F}" type="slidenum">
              <a:rPr lang="it-IT" smtClean="0"/>
              <a:pPr/>
              <a:t>7</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Federica </a:t>
            </a:r>
            <a:r>
              <a:rPr lang="it-IT" dirty="0" err="1" smtClean="0"/>
              <a:t>Raccuglia</a:t>
            </a:r>
            <a:r>
              <a:rPr lang="it-IT" dirty="0" smtClean="0"/>
              <a:t> e Pietro </a:t>
            </a:r>
            <a:r>
              <a:rPr lang="it-IT" dirty="0" err="1" smtClean="0"/>
              <a:t>Randazzo</a:t>
            </a:r>
            <a:r>
              <a:rPr lang="it-IT" dirty="0" smtClean="0"/>
              <a:t> della Classe 5B presentano il </a:t>
            </a:r>
            <a:r>
              <a:rPr lang="it-IT" dirty="0" err="1" smtClean="0"/>
              <a:t>Power</a:t>
            </a:r>
            <a:r>
              <a:rPr lang="it-IT" dirty="0" smtClean="0"/>
              <a:t> </a:t>
            </a:r>
            <a:r>
              <a:rPr lang="it-IT" dirty="0" err="1" smtClean="0"/>
              <a:t>point</a:t>
            </a:r>
            <a:r>
              <a:rPr lang="it-IT" baseline="0" dirty="0" smtClean="0"/>
              <a:t> su Stereotipi e pregiudizi</a:t>
            </a:r>
            <a:endParaRPr lang="it-IT" dirty="0"/>
          </a:p>
        </p:txBody>
      </p:sp>
      <p:sp>
        <p:nvSpPr>
          <p:cNvPr id="4" name="Segnaposto numero diapositiva 3"/>
          <p:cNvSpPr>
            <a:spLocks noGrp="1"/>
          </p:cNvSpPr>
          <p:nvPr>
            <p:ph type="sldNum" sz="quarter" idx="10"/>
          </p:nvPr>
        </p:nvSpPr>
        <p:spPr/>
        <p:txBody>
          <a:bodyPr/>
          <a:lstStyle/>
          <a:p>
            <a:fld id="{53847303-0F33-4EDD-87BD-49698738E12F}" type="slidenum">
              <a:rPr lang="it-IT" smtClean="0"/>
              <a:pPr/>
              <a:t>25</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1" dirty="0" smtClean="0"/>
              <a:t>Giada Orlando e Rita Sardella della Classe 4J presentano il progetto sulla violenza di genere realizzato nel 2014</a:t>
            </a:r>
            <a:endParaRPr lang="it-IT" b="1" dirty="0"/>
          </a:p>
        </p:txBody>
      </p:sp>
      <p:sp>
        <p:nvSpPr>
          <p:cNvPr id="4" name="Segnaposto numero diapositiva 3"/>
          <p:cNvSpPr>
            <a:spLocks noGrp="1"/>
          </p:cNvSpPr>
          <p:nvPr>
            <p:ph type="sldNum" sz="quarter" idx="10"/>
          </p:nvPr>
        </p:nvSpPr>
        <p:spPr/>
        <p:txBody>
          <a:bodyPr/>
          <a:lstStyle/>
          <a:p>
            <a:fld id="{53847303-0F33-4EDD-87BD-49698738E12F}" type="slidenum">
              <a:rPr lang="it-IT" smtClean="0"/>
              <a:pPr/>
              <a:t>39</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4578" name="Rectangle 6"/>
          <p:cNvSpPr>
            <a:spLocks noGrp="1" noChangeArrowheads="1"/>
          </p:cNvSpPr>
          <p:nvPr>
            <p:ph type="sldNum" sz="quarter"/>
          </p:nvPr>
        </p:nvSpPr>
        <p:spPr>
          <a:noFill/>
          <a:ln/>
        </p:spPr>
        <p:txBody>
          <a:bodyPr/>
          <a:lstStyle/>
          <a:p>
            <a:fld id="{CEED454E-E26A-4DB2-A9AF-6C737245B8F4}" type="slidenum">
              <a:rPr lang="it-IT" altLang="it-IT"/>
              <a:pPr/>
              <a:t>40</a:t>
            </a:fld>
            <a:endParaRPr lang="it-IT" altLang="it-IT"/>
          </a:p>
        </p:txBody>
      </p:sp>
      <p:sp>
        <p:nvSpPr>
          <p:cNvPr id="24579"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24580"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p:nvPr>
        </p:nvSpPr>
        <p:spPr>
          <a:noFill/>
          <a:ln/>
        </p:spPr>
        <p:txBody>
          <a:bodyPr/>
          <a:lstStyle/>
          <a:p>
            <a:fld id="{5E2C7FAE-7372-491A-9596-EE30836633BD}" type="slidenum">
              <a:rPr lang="it-IT" altLang="it-IT"/>
              <a:pPr/>
              <a:t>41</a:t>
            </a:fld>
            <a:endParaRPr lang="it-IT" altLang="it-IT"/>
          </a:p>
        </p:txBody>
      </p:sp>
      <p:sp>
        <p:nvSpPr>
          <p:cNvPr id="25603"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25604"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6626" name="Rectangle 6"/>
          <p:cNvSpPr>
            <a:spLocks noGrp="1" noChangeArrowheads="1"/>
          </p:cNvSpPr>
          <p:nvPr>
            <p:ph type="sldNum" sz="quarter"/>
          </p:nvPr>
        </p:nvSpPr>
        <p:spPr>
          <a:noFill/>
          <a:ln/>
        </p:spPr>
        <p:txBody>
          <a:bodyPr/>
          <a:lstStyle/>
          <a:p>
            <a:fld id="{D00C2E65-E36E-43EC-9948-5DA7527982E4}" type="slidenum">
              <a:rPr lang="it-IT" altLang="it-IT"/>
              <a:pPr/>
              <a:t>42</a:t>
            </a:fld>
            <a:endParaRPr lang="it-IT" altLang="it-IT"/>
          </a:p>
        </p:txBody>
      </p:sp>
      <p:sp>
        <p:nvSpPr>
          <p:cNvPr id="26627"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26628"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p:nvPr>
        </p:nvSpPr>
        <p:spPr>
          <a:noFill/>
          <a:ln/>
        </p:spPr>
        <p:txBody>
          <a:bodyPr/>
          <a:lstStyle/>
          <a:p>
            <a:fld id="{9CB57D37-E156-4822-8157-5E5F62628CF6}" type="slidenum">
              <a:rPr lang="it-IT" altLang="it-IT"/>
              <a:pPr/>
              <a:t>43</a:t>
            </a:fld>
            <a:endParaRPr lang="it-IT" altLang="it-IT"/>
          </a:p>
        </p:txBody>
      </p:sp>
      <p:sp>
        <p:nvSpPr>
          <p:cNvPr id="27651"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27652"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9698" name="Rectangle 6"/>
          <p:cNvSpPr>
            <a:spLocks noGrp="1" noChangeArrowheads="1"/>
          </p:cNvSpPr>
          <p:nvPr>
            <p:ph type="sldNum" sz="quarter"/>
          </p:nvPr>
        </p:nvSpPr>
        <p:spPr>
          <a:noFill/>
          <a:ln/>
        </p:spPr>
        <p:txBody>
          <a:bodyPr/>
          <a:lstStyle/>
          <a:p>
            <a:fld id="{2E3D9E4E-95A1-455B-BA78-EF2D179E1BB1}" type="slidenum">
              <a:rPr lang="it-IT" altLang="it-IT"/>
              <a:pPr/>
              <a:t>44</a:t>
            </a:fld>
            <a:endParaRPr lang="it-IT" altLang="it-IT"/>
          </a:p>
        </p:txBody>
      </p:sp>
      <p:sp>
        <p:nvSpPr>
          <p:cNvPr id="29699" name="Text Box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ln>
        </p:spPr>
      </p:sp>
      <p:sp>
        <p:nvSpPr>
          <p:cNvPr id="29700" name="Text Box 2"/>
          <p:cNvSpPr>
            <a:spLocks noGrp="1" noChangeArrowheads="1"/>
          </p:cNvSpPr>
          <p:nvPr>
            <p:ph type="body" idx="1"/>
          </p:nvPr>
        </p:nvSpPr>
        <p:spPr>
          <a:xfrm>
            <a:off x="685512" y="4343230"/>
            <a:ext cx="5486976" cy="4115139"/>
          </a:xfrm>
          <a:noFill/>
          <a:ln/>
        </p:spPr>
        <p:txBody>
          <a:bodyPr wrap="none" anchor="ctr"/>
          <a:lstStyle/>
          <a:p>
            <a:endParaRPr lang="it-IT"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0A8E8CD-1978-4940-8F53-5D6D2A9FFD2D}" type="datetimeFigureOut">
              <a:rPr lang="it-IT" smtClean="0"/>
              <a:pPr/>
              <a:t>8-07-2015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A8E8CD-1978-4940-8F53-5D6D2A9FFD2D}" type="datetimeFigureOut">
              <a:rPr lang="it-IT" smtClean="0"/>
              <a:pPr/>
              <a:t>8-07-2015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A8E8CD-1978-4940-8F53-5D6D2A9FFD2D}" type="datetimeFigureOut">
              <a:rPr lang="it-IT" smtClean="0"/>
              <a:pPr/>
              <a:t>8-07-2015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a titolo">
    <p:spTree>
      <p:nvGrpSpPr>
        <p:cNvPr id="1" name=""/>
        <p:cNvGrpSpPr/>
        <p:nvPr/>
      </p:nvGrpSpPr>
      <p:grpSpPr>
        <a:xfrm>
          <a:off x="0" y="0"/>
          <a:ext cx="0" cy="0"/>
          <a:chOff x="0" y="0"/>
          <a:chExt cx="0" cy="0"/>
        </a:xfrm>
      </p:grpSpPr>
      <p:sp>
        <p:nvSpPr>
          <p:cNvPr id="14" name="Titolo 13"/>
          <p:cNvSpPr>
            <a:spLocks noGrp="1"/>
          </p:cNvSpPr>
          <p:nvPr>
            <p:ph type="ctrTitle"/>
          </p:nvPr>
        </p:nvSpPr>
        <p:spPr>
          <a:xfrm>
            <a:off x="1432560" y="359898"/>
            <a:ext cx="7406640" cy="1472184"/>
          </a:xfrm>
        </p:spPr>
        <p:txBody>
          <a:bodyPr anchor="b"/>
          <a:lstStyle>
            <a:lvl1pPr algn="l">
              <a:defRPr/>
            </a:lvl1pPr>
          </a:lstStyle>
          <a:p>
            <a:r>
              <a:rPr kumimoji="0" lang="it-IT" smtClean="0"/>
              <a:t>Fare clic per modificare lo stile del titolo</a:t>
            </a:r>
            <a:endParaRPr kumimoji="0" lang="en-US"/>
          </a:p>
        </p:txBody>
      </p:sp>
      <p:sp>
        <p:nvSpPr>
          <p:cNvPr id="22" name="Sottotitolo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7" name="Segnaposto data 6"/>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20" name="Segnaposto piè di pagina 19"/>
          <p:cNvSpPr>
            <a:spLocks noGrp="1"/>
          </p:cNvSpPr>
          <p:nvPr>
            <p:ph type="ftr" sz="quarter" idx="11"/>
          </p:nvPr>
        </p:nvSpPr>
        <p:spPr/>
        <p:txBody>
          <a:bodyPr/>
          <a:lstStyle/>
          <a:p>
            <a:endParaRPr lang="it-IT">
              <a:solidFill>
                <a:srgbClr val="E7DEC9">
                  <a:shade val="50000"/>
                  <a:satMod val="200000"/>
                </a:srgbClr>
              </a:solidFill>
            </a:endParaRPr>
          </a:p>
        </p:txBody>
      </p:sp>
      <p:sp>
        <p:nvSpPr>
          <p:cNvPr id="10" name="Segnaposto numero diapositiva 9"/>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
        <p:nvSpPr>
          <p:cNvPr id="8" name="Oval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19444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contenuto 2"/>
          <p:cNvSpPr>
            <a:spLocks noGrp="1"/>
          </p:cNvSpPr>
          <p:nvPr>
            <p:ph idx="1"/>
          </p:nvPr>
        </p:nvSpPr>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5" name="Segnaposto piè di pagina 4"/>
          <p:cNvSpPr>
            <a:spLocks noGrp="1"/>
          </p:cNvSpPr>
          <p:nvPr>
            <p:ph type="ftr" sz="quarter" idx="11"/>
          </p:nvPr>
        </p:nvSpPr>
        <p:spPr/>
        <p:txBody>
          <a:bodyPr/>
          <a:lstStyle/>
          <a:p>
            <a:endParaRPr lang="it-IT">
              <a:solidFill>
                <a:srgbClr val="E7DEC9">
                  <a:shade val="50000"/>
                  <a:satMod val="200000"/>
                </a:srgbClr>
              </a:solidFill>
            </a:endParaRPr>
          </a:p>
        </p:txBody>
      </p:sp>
      <p:sp>
        <p:nvSpPr>
          <p:cNvPr id="6" name="Segnaposto numero diapositiva 5"/>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97882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Intestazione sezione">
    <p:spTree>
      <p:nvGrpSpPr>
        <p:cNvPr id="1" name=""/>
        <p:cNvGrpSpPr/>
        <p:nvPr/>
      </p:nvGrpSpPr>
      <p:grpSpPr>
        <a:xfrm>
          <a:off x="0" y="0"/>
          <a:ext cx="0" cy="0"/>
          <a:chOff x="0" y="0"/>
          <a:chExt cx="0" cy="0"/>
        </a:xfrm>
      </p:grpSpPr>
      <p:sp>
        <p:nvSpPr>
          <p:cNvPr id="7" name="Rettangolo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Titolo 1"/>
          <p:cNvSpPr>
            <a:spLocks noGrp="1"/>
          </p:cNvSpPr>
          <p:nvPr>
            <p:ph type="title"/>
          </p:nvPr>
        </p:nvSpPr>
        <p:spPr>
          <a:xfrm>
            <a:off x="2578392" y="2600325"/>
            <a:ext cx="6400800" cy="2286000"/>
          </a:xfrm>
        </p:spPr>
        <p:txBody>
          <a:bodyPr anchor="t"/>
          <a:lstStyle>
            <a:lvl1pPr algn="l">
              <a:lnSpc>
                <a:spcPts val="4500"/>
              </a:lnSpc>
              <a:buNone/>
              <a:defRPr sz="4000" b="1" cap="all"/>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5" name="Segnaposto piè di pagina 4"/>
          <p:cNvSpPr>
            <a:spLocks noGrp="1"/>
          </p:cNvSpPr>
          <p:nvPr>
            <p:ph type="ftr" sz="quarter" idx="11"/>
          </p:nvPr>
        </p:nvSpPr>
        <p:spPr/>
        <p:txBody>
          <a:bodyPr/>
          <a:lstStyle/>
          <a:p>
            <a:endParaRPr lang="it-IT">
              <a:solidFill>
                <a:srgbClr val="E7DEC9">
                  <a:shade val="50000"/>
                  <a:satMod val="200000"/>
                </a:srgbClr>
              </a:solidFill>
            </a:endParaRPr>
          </a:p>
        </p:txBody>
      </p:sp>
      <p:sp>
        <p:nvSpPr>
          <p:cNvPr id="6" name="Segnaposto numero diapositiva 5"/>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
        <p:nvSpPr>
          <p:cNvPr id="10" name="Rettangolo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e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
        <p:nvSpPr>
          <p:cNvPr id="9" name="Oval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defTabSz="914400"/>
            <a:endParaRPr lang="en-US">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038804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lstStyle/>
          <a:p>
            <a:r>
              <a:rPr kumimoji="0" lang="it-IT" smtClean="0"/>
              <a:t>Fare clic per modificare lo stile del titolo</a:t>
            </a:r>
            <a:endParaRPr kumimoji="0" lang="en-US"/>
          </a:p>
        </p:txBody>
      </p:sp>
      <p:sp>
        <p:nvSpPr>
          <p:cNvPr id="3" name="Segnaposto contenuto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contenuto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6" name="Segnaposto piè di pagina 5"/>
          <p:cNvSpPr>
            <a:spLocks noGrp="1"/>
          </p:cNvSpPr>
          <p:nvPr>
            <p:ph type="ftr" sz="quarter" idx="11"/>
          </p:nvPr>
        </p:nvSpPr>
        <p:spPr/>
        <p:txBody>
          <a:bodyPr/>
          <a:lstStyle/>
          <a:p>
            <a:endParaRPr lang="it-IT">
              <a:solidFill>
                <a:srgbClr val="E7DEC9">
                  <a:shade val="50000"/>
                  <a:satMod val="200000"/>
                </a:srgbClr>
              </a:solidFill>
            </a:endParaRPr>
          </a:p>
        </p:txBody>
      </p:sp>
      <p:sp>
        <p:nvSpPr>
          <p:cNvPr id="7" name="Segnaposto numero diapositiva 6"/>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01551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5160336"/>
            <a:ext cx="8229600" cy="1143000"/>
          </a:xfrm>
        </p:spPr>
        <p:txBody>
          <a:bodyPr anchor="ctr"/>
          <a:lstStyle>
            <a:lvl1pPr algn="ctr">
              <a:defRPr sz="4500" b="1" cap="none"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4" name="Segnaposto testo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it-IT" smtClean="0"/>
              <a:t>Fare clic per modificare stili del testo dello schema</a:t>
            </a:r>
          </a:p>
        </p:txBody>
      </p:sp>
      <p:sp>
        <p:nvSpPr>
          <p:cNvPr id="5" name="Segnaposto contenuto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6" name="Segnaposto contenuto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8" name="Segnaposto piè di pagina 7"/>
          <p:cNvSpPr>
            <a:spLocks noGrp="1"/>
          </p:cNvSpPr>
          <p:nvPr>
            <p:ph type="ftr" sz="quarter" idx="11"/>
          </p:nvPr>
        </p:nvSpPr>
        <p:spPr/>
        <p:txBody>
          <a:bodyPr/>
          <a:lstStyle/>
          <a:p>
            <a:endParaRPr lang="it-IT">
              <a:solidFill>
                <a:srgbClr val="E7DEC9">
                  <a:shade val="50000"/>
                  <a:satMod val="200000"/>
                </a:srgbClr>
              </a:solidFill>
            </a:endParaRPr>
          </a:p>
        </p:txBody>
      </p:sp>
      <p:sp>
        <p:nvSpPr>
          <p:cNvPr id="9" name="Segnaposto numero diapositiva 8"/>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5935576"/>
      </p:ext>
    </p:extLst>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320"/>
            <a:ext cx="7498080" cy="1143000"/>
          </a:xfrm>
        </p:spPr>
        <p:txBody>
          <a:bodyPr anchor="ctr"/>
          <a:lstStyle/>
          <a:p>
            <a:r>
              <a:rPr kumimoji="0" lang="it-IT" smtClean="0"/>
              <a:t>Fare clic per modificare lo stile del titolo</a:t>
            </a:r>
            <a:endParaRPr kumimoji="0" lang="en-US"/>
          </a:p>
        </p:txBody>
      </p:sp>
      <p:sp>
        <p:nvSpPr>
          <p:cNvPr id="3" name="Segnaposto data 2"/>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4" name="Segnaposto piè di pagina 3"/>
          <p:cNvSpPr>
            <a:spLocks noGrp="1"/>
          </p:cNvSpPr>
          <p:nvPr>
            <p:ph type="ftr" sz="quarter" idx="11"/>
          </p:nvPr>
        </p:nvSpPr>
        <p:spPr/>
        <p:txBody>
          <a:bodyPr/>
          <a:lstStyle/>
          <a:p>
            <a:endParaRPr lang="it-IT">
              <a:solidFill>
                <a:srgbClr val="E7DEC9">
                  <a:shade val="50000"/>
                  <a:satMod val="200000"/>
                </a:srgbClr>
              </a:solidFill>
            </a:endParaRPr>
          </a:p>
        </p:txBody>
      </p:sp>
      <p:sp>
        <p:nvSpPr>
          <p:cNvPr id="5" name="Segnaposto numero diapositiva 4"/>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01975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Vuota">
    <p:spTree>
      <p:nvGrpSpPr>
        <p:cNvPr id="1" name=""/>
        <p:cNvGrpSpPr/>
        <p:nvPr/>
      </p:nvGrpSpPr>
      <p:grpSpPr>
        <a:xfrm>
          <a:off x="0" y="0"/>
          <a:ext cx="0" cy="0"/>
          <a:chOff x="0" y="0"/>
          <a:chExt cx="0" cy="0"/>
        </a:xfrm>
      </p:grpSpPr>
      <p:sp>
        <p:nvSpPr>
          <p:cNvPr id="5" name="Rettangolo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2" name="Segnaposto data 1"/>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3" name="Segnaposto piè di pagina 2"/>
          <p:cNvSpPr>
            <a:spLocks noGrp="1"/>
          </p:cNvSpPr>
          <p:nvPr>
            <p:ph type="ftr" sz="quarter" idx="11"/>
          </p:nvPr>
        </p:nvSpPr>
        <p:spPr/>
        <p:txBody>
          <a:bodyPr/>
          <a:lstStyle/>
          <a:p>
            <a:endParaRPr lang="it-IT">
              <a:solidFill>
                <a:srgbClr val="E7DEC9">
                  <a:shade val="50000"/>
                  <a:satMod val="200000"/>
                </a:srgbClr>
              </a:solidFill>
            </a:endParaRPr>
          </a:p>
        </p:txBody>
      </p:sp>
      <p:sp>
        <p:nvSpPr>
          <p:cNvPr id="4" name="Segnaposto numero diapositiva 3"/>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
        <p:nvSpPr>
          <p:cNvPr id="6" name="Rettangolo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1178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4" name="Segnaposto contenuto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5" name="Segnaposto data 4"/>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6" name="Segnaposto piè di pagina 5"/>
          <p:cNvSpPr>
            <a:spLocks noGrp="1"/>
          </p:cNvSpPr>
          <p:nvPr>
            <p:ph type="ftr" sz="quarter" idx="11"/>
          </p:nvPr>
        </p:nvSpPr>
        <p:spPr/>
        <p:txBody>
          <a:bodyPr/>
          <a:lstStyle/>
          <a:p>
            <a:endParaRPr lang="it-IT">
              <a:solidFill>
                <a:srgbClr val="E7DEC9">
                  <a:shade val="50000"/>
                  <a:satMod val="200000"/>
                </a:srgbClr>
              </a:solidFill>
            </a:endParaRPr>
          </a:p>
        </p:txBody>
      </p:sp>
      <p:sp>
        <p:nvSpPr>
          <p:cNvPr id="7" name="Segnaposto numero diapositiva 6"/>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3531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0A8E8CD-1978-4940-8F53-5D6D2A9FFD2D}" type="datetimeFigureOut">
              <a:rPr lang="it-IT" smtClean="0"/>
              <a:pPr/>
              <a:t>8-07-2015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5886896" y="1066800"/>
            <a:ext cx="2743200" cy="1981200"/>
          </a:xfrm>
        </p:spPr>
        <p:txBody>
          <a:bodyPr anchor="b">
            <a:noAutofit/>
          </a:bodyPr>
          <a:lstStyle>
            <a:lvl1pPr algn="l">
              <a:buNone/>
              <a:defRPr sz="2100" b="1">
                <a:effectLst/>
              </a:defRPr>
            </a:lvl1p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6" name="Segnaposto piè di pagina 5"/>
          <p:cNvSpPr>
            <a:spLocks noGrp="1"/>
          </p:cNvSpPr>
          <p:nvPr>
            <p:ph type="ftr" sz="quarter" idx="11"/>
          </p:nvPr>
        </p:nvSpPr>
        <p:spPr/>
        <p:txBody>
          <a:bodyPr/>
          <a:lstStyle/>
          <a:p>
            <a:endParaRPr lang="it-IT">
              <a:solidFill>
                <a:srgbClr val="E7DEC9">
                  <a:shade val="50000"/>
                  <a:satMod val="200000"/>
                </a:srgbClr>
              </a:solidFill>
            </a:endParaRPr>
          </a:p>
        </p:txBody>
      </p:sp>
      <p:sp>
        <p:nvSpPr>
          <p:cNvPr id="7" name="Segnaposto numero diapositiva 6"/>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
        <p:nvSpPr>
          <p:cNvPr id="8" name="Rettangolo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p>
            <a:pPr indent="-283464" defTabSz="914400">
              <a:lnSpc>
                <a:spcPts val="3000"/>
              </a:lnSpc>
              <a:spcBef>
                <a:spcPts val="600"/>
              </a:spcBef>
              <a:buClr>
                <a:srgbClr val="3891A7"/>
              </a:buClr>
              <a:buSzPct val="80000"/>
              <a:buFont typeface="Wingdings 2"/>
              <a:buNone/>
            </a:pPr>
            <a:endParaRPr lang="en-US" sz="3200">
              <a:solidFill>
                <a:prstClr val="black"/>
              </a:solidFill>
            </a:endParaRPr>
          </a:p>
        </p:txBody>
      </p:sp>
      <p:sp>
        <p:nvSpPr>
          <p:cNvPr id="3" name="Segnaposto immagin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lstStyle>
          <a:p>
            <a:pPr marL="0" algn="l" eaLnBrk="1" latinLnBrk="0" hangingPunct="1"/>
            <a:r>
              <a:rPr kumimoji="0" lang="it-IT" smtClean="0"/>
              <a:t>Fare clic sull'icona per inserire un'immagine</a:t>
            </a:r>
            <a:endParaRPr kumimoji="0" lang="en-US" dirty="0"/>
          </a:p>
        </p:txBody>
      </p:sp>
      <p:sp>
        <p:nvSpPr>
          <p:cNvPr id="9" name="Elaborazione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0" name="Elaborazione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dirty="0">
              <a:solidFill>
                <a:prstClr val="white"/>
              </a:solidFill>
            </a:endParaRPr>
          </a:p>
        </p:txBody>
      </p:sp>
      <p:sp>
        <p:nvSpPr>
          <p:cNvPr id="4" name="Segnaposto testo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72154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5" name="Segnaposto piè di pagina 4"/>
          <p:cNvSpPr>
            <a:spLocks noGrp="1"/>
          </p:cNvSpPr>
          <p:nvPr>
            <p:ph type="ftr" sz="quarter" idx="11"/>
          </p:nvPr>
        </p:nvSpPr>
        <p:spPr/>
        <p:txBody>
          <a:bodyPr/>
          <a:lstStyle/>
          <a:p>
            <a:endParaRPr lang="it-IT">
              <a:solidFill>
                <a:srgbClr val="E7DEC9">
                  <a:shade val="50000"/>
                  <a:satMod val="200000"/>
                </a:srgbClr>
              </a:solidFill>
            </a:endParaRPr>
          </a:p>
        </p:txBody>
      </p:sp>
      <p:sp>
        <p:nvSpPr>
          <p:cNvPr id="6" name="Segnaposto numero diapositiva 5"/>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44758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274639"/>
            <a:ext cx="18288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1143000" y="274640"/>
            <a:ext cx="55626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CFD78A2-D723-4960-9604-CBACB042E0F1}" type="datetimeFigureOut">
              <a:rPr lang="it-IT" smtClean="0">
                <a:solidFill>
                  <a:srgbClr val="E7DEC9">
                    <a:shade val="50000"/>
                    <a:satMod val="200000"/>
                  </a:srgbClr>
                </a:solidFill>
              </a:rPr>
              <a:pPr/>
              <a:t>8-07-2015</a:t>
            </a:fld>
            <a:endParaRPr lang="it-IT">
              <a:solidFill>
                <a:srgbClr val="E7DEC9">
                  <a:shade val="50000"/>
                  <a:satMod val="200000"/>
                </a:srgbClr>
              </a:solidFill>
            </a:endParaRPr>
          </a:p>
        </p:txBody>
      </p:sp>
      <p:sp>
        <p:nvSpPr>
          <p:cNvPr id="5" name="Segnaposto piè di pagina 4"/>
          <p:cNvSpPr>
            <a:spLocks noGrp="1"/>
          </p:cNvSpPr>
          <p:nvPr>
            <p:ph type="ftr" sz="quarter" idx="11"/>
          </p:nvPr>
        </p:nvSpPr>
        <p:spPr/>
        <p:txBody>
          <a:bodyPr/>
          <a:lstStyle/>
          <a:p>
            <a:endParaRPr lang="it-IT">
              <a:solidFill>
                <a:srgbClr val="E7DEC9">
                  <a:shade val="50000"/>
                  <a:satMod val="200000"/>
                </a:srgbClr>
              </a:solidFill>
            </a:endParaRPr>
          </a:p>
        </p:txBody>
      </p:sp>
      <p:sp>
        <p:nvSpPr>
          <p:cNvPr id="6" name="Segnaposto numero diapositiva 5"/>
          <p:cNvSpPr>
            <a:spLocks noGrp="1"/>
          </p:cNvSpPr>
          <p:nvPr>
            <p:ph type="sldNum" sz="quarter" idx="12"/>
          </p:nvPr>
        </p:nvSpPr>
        <p:spPr/>
        <p:txBody>
          <a:bodyPr/>
          <a:lstStyle/>
          <a:p>
            <a:fld id="{B7483142-C4CE-476F-8E83-43463E0CCE57}" type="slidenum">
              <a:rPr lang="it-IT" smtClean="0">
                <a:solidFill>
                  <a:srgbClr val="E7DEC9">
                    <a:shade val="50000"/>
                    <a:satMod val="200000"/>
                  </a:srgbClr>
                </a:solidFill>
              </a:rPr>
              <a:pPr/>
              <a:t>‹n.›</a:t>
            </a:fld>
            <a:endParaRPr lang="it-IT">
              <a:solidFill>
                <a:srgbClr val="E7DEC9">
                  <a:shade val="50000"/>
                  <a:satMod val="200000"/>
                </a:srgbClr>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158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2130425"/>
            <a:ext cx="7770813" cy="1468438"/>
          </a:xfrm>
        </p:spPr>
        <p:txBody>
          <a:bodyPr/>
          <a:lstStyle/>
          <a:p>
            <a:r>
              <a:rPr lang="it-IT" smtClean="0"/>
              <a:t>Fare clic per modificare stile</a:t>
            </a:r>
            <a:endParaRPr lang="it-IT"/>
          </a:p>
        </p:txBody>
      </p:sp>
      <p:sp>
        <p:nvSpPr>
          <p:cNvPr id="3" name="Rectangle 2"/>
          <p:cNvSpPr>
            <a:spLocks noGrp="1" noChangeArrowheads="1"/>
          </p:cNvSpPr>
          <p:nvPr>
            <p:ph type="dt" idx="10"/>
          </p:nvPr>
        </p:nvSpPr>
        <p:spPr>
          <a:ln/>
        </p:spPr>
        <p:txBody>
          <a:bodyPr/>
          <a:lstStyle>
            <a:lvl1pPr>
              <a:defRPr/>
            </a:lvl1pPr>
          </a:lstStyle>
          <a:p>
            <a:pPr>
              <a:defRPr/>
            </a:pPr>
            <a:r>
              <a:rPr lang="it-IT" altLang="it-IT"/>
              <a:t>15/09/14</a:t>
            </a:r>
          </a:p>
        </p:txBody>
      </p:sp>
      <p:sp>
        <p:nvSpPr>
          <p:cNvPr id="4" name="Rectangle 4"/>
          <p:cNvSpPr>
            <a:spLocks noGrp="1" noChangeArrowheads="1"/>
          </p:cNvSpPr>
          <p:nvPr>
            <p:ph type="sldNum" idx="11"/>
          </p:nvPr>
        </p:nvSpPr>
        <p:spPr>
          <a:ln/>
        </p:spPr>
        <p:txBody>
          <a:bodyPr/>
          <a:lstStyle>
            <a:lvl1pPr>
              <a:defRPr/>
            </a:lvl1pPr>
          </a:lstStyle>
          <a:p>
            <a:pPr>
              <a:defRPr/>
            </a:pPr>
            <a:fld id="{D59ECF1D-FDFD-4B8F-9940-9D6BB9786DC4}" type="slidenum">
              <a:rPr lang="it-IT" altLang="it-IT"/>
              <a:pPr>
                <a:defRPr/>
              </a:pPr>
              <a:t>‹n.›</a:t>
            </a:fld>
            <a:endParaRPr lang="it-IT"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F0A8E8CD-1978-4940-8F53-5D6D2A9FFD2D}" type="datetimeFigureOut">
              <a:rPr lang="it-IT" smtClean="0"/>
              <a:pPr/>
              <a:t>8-07-2015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0A8E8CD-1978-4940-8F53-5D6D2A9FFD2D}" type="datetimeFigureOut">
              <a:rPr lang="it-IT" smtClean="0"/>
              <a:pPr/>
              <a:t>8-07-2015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0A8E8CD-1978-4940-8F53-5D6D2A9FFD2D}" type="datetimeFigureOut">
              <a:rPr lang="it-IT" smtClean="0"/>
              <a:pPr/>
              <a:t>8-07-2015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F0A8E8CD-1978-4940-8F53-5D6D2A9FFD2D}" type="datetimeFigureOut">
              <a:rPr lang="it-IT" smtClean="0"/>
              <a:pPr/>
              <a:t>8-07-2015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0A8E8CD-1978-4940-8F53-5D6D2A9FFD2D}" type="datetimeFigureOut">
              <a:rPr lang="it-IT" smtClean="0"/>
              <a:pPr/>
              <a:t>8-07-2015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F0A8E8CD-1978-4940-8F53-5D6D2A9FFD2D}" type="datetimeFigureOut">
              <a:rPr lang="it-IT" smtClean="0"/>
              <a:pPr/>
              <a:t>8-07-2015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F0A8E8CD-1978-4940-8F53-5D6D2A9FFD2D}" type="datetimeFigureOut">
              <a:rPr lang="it-IT" smtClean="0"/>
              <a:pPr/>
              <a:t>8-07-2015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F35BFAD-611D-3E48-AA1C-BD43491B0C0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8E8CD-1978-4940-8F53-5D6D2A9FFD2D}" type="datetimeFigureOut">
              <a:rPr lang="it-IT" smtClean="0"/>
              <a:pPr/>
              <a:t>8-07-2015</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5BFAD-611D-3E48-AA1C-BD43491B0C0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7" name="Torta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8" name="Oval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1" name="Anello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12" name="Rettangolo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
        <p:nvSpPr>
          <p:cNvPr id="5" name="Segnaposto titolo 4"/>
          <p:cNvSpPr>
            <a:spLocks noGrp="1"/>
          </p:cNvSpPr>
          <p:nvPr>
            <p:ph type="title"/>
          </p:nvPr>
        </p:nvSpPr>
        <p:spPr>
          <a:xfrm>
            <a:off x="1435608" y="274638"/>
            <a:ext cx="7498080" cy="1143000"/>
          </a:xfrm>
          <a:prstGeom prst="rect">
            <a:avLst/>
          </a:prstGeom>
        </p:spPr>
        <p:txBody>
          <a:bodyPr anchor="ctr">
            <a:normAutofit/>
          </a:bodyPr>
          <a:lstStyle/>
          <a:p>
            <a:r>
              <a:rPr kumimoji="0" lang="it-IT" smtClean="0"/>
              <a:t>Fare clic per modificare lo stile del titolo</a:t>
            </a:r>
            <a:endParaRPr kumimoji="0" lang="en-US"/>
          </a:p>
        </p:txBody>
      </p:sp>
      <p:sp>
        <p:nvSpPr>
          <p:cNvPr id="9" name="Segnaposto testo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24" name="Segnaposto data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lstStyle>
          <a:p>
            <a:pPr defTabSz="914400"/>
            <a:fld id="{4CFD78A2-D723-4960-9604-CBACB042E0F1}" type="datetimeFigureOut">
              <a:rPr lang="it-IT" smtClean="0">
                <a:solidFill>
                  <a:srgbClr val="E7DEC9">
                    <a:shade val="50000"/>
                    <a:satMod val="200000"/>
                  </a:srgbClr>
                </a:solidFill>
              </a:rPr>
              <a:pPr defTabSz="914400"/>
              <a:t>8-07-2015</a:t>
            </a:fld>
            <a:endParaRPr lang="it-IT">
              <a:solidFill>
                <a:srgbClr val="E7DEC9">
                  <a:shade val="50000"/>
                  <a:satMod val="200000"/>
                </a:srgbClr>
              </a:solidFill>
            </a:endParaRPr>
          </a:p>
        </p:txBody>
      </p:sp>
      <p:sp>
        <p:nvSpPr>
          <p:cNvPr id="10" name="Segnaposto piè di pagina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lstStyle>
          <a:p>
            <a:pPr defTabSz="914400"/>
            <a:endParaRPr lang="it-IT">
              <a:solidFill>
                <a:srgbClr val="E7DEC9">
                  <a:shade val="50000"/>
                  <a:satMod val="200000"/>
                </a:srgbClr>
              </a:solidFill>
            </a:endParaRPr>
          </a:p>
        </p:txBody>
      </p:sp>
      <p:sp>
        <p:nvSpPr>
          <p:cNvPr id="22" name="Segnaposto numero diapositiva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lstStyle>
          <a:p>
            <a:pPr defTabSz="914400"/>
            <a:fld id="{B7483142-C4CE-476F-8E83-43463E0CCE57}" type="slidenum">
              <a:rPr lang="it-IT" smtClean="0">
                <a:solidFill>
                  <a:srgbClr val="E7DEC9">
                    <a:shade val="50000"/>
                    <a:satMod val="200000"/>
                  </a:srgbClr>
                </a:solidFill>
              </a:rPr>
              <a:pPr defTabSz="914400"/>
              <a:t>‹n.›</a:t>
            </a:fld>
            <a:endParaRPr lang="it-IT">
              <a:solidFill>
                <a:srgbClr val="E7DEC9">
                  <a:shade val="50000"/>
                  <a:satMod val="200000"/>
                </a:srgbClr>
              </a:solidFill>
            </a:endParaRPr>
          </a:p>
        </p:txBody>
      </p:sp>
      <p:sp>
        <p:nvSpPr>
          <p:cNvPr id="15" name="Rettangolo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a:solidFill>
                <a:prstClr val="white"/>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1641512"/>
      </p:ext>
    </p:extLst>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png"/><Relationship Id="rId3" Type="http://schemas.openxmlformats.org/officeDocument/2006/relationships/image" Target="../media/image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260648"/>
            <a:ext cx="8219256" cy="1512168"/>
          </a:xfrm>
        </p:spPr>
        <p:txBody>
          <a:bodyPr>
            <a:normAutofit fontScale="90000"/>
          </a:bodyPr>
          <a:lstStyle/>
          <a:p>
            <a:r>
              <a:rPr lang="it-IT" sz="3600" b="1" dirty="0" smtClean="0"/>
              <a:t/>
            </a:r>
            <a:br>
              <a:rPr lang="it-IT" sz="3600" b="1" dirty="0" smtClean="0"/>
            </a:br>
            <a:r>
              <a:rPr lang="it-IT" sz="3600" b="1" dirty="0"/>
              <a:t/>
            </a:r>
            <a:br>
              <a:rPr lang="it-IT" sz="3600" b="1" dirty="0"/>
            </a:br>
            <a:r>
              <a:rPr lang="it-IT" sz="3300" b="1" dirty="0" smtClean="0"/>
              <a:t>Direzione </a:t>
            </a:r>
            <a:r>
              <a:rPr lang="it-IT" sz="3300" b="1" dirty="0"/>
              <a:t>Politiche Sociali giovanili, Istruzione e Pari opportunità</a:t>
            </a:r>
            <a:br>
              <a:rPr lang="it-IT" sz="3300" b="1" dirty="0"/>
            </a:br>
            <a:r>
              <a:rPr lang="it-IT" sz="3100" b="1" dirty="0"/>
              <a:t>Libero Consorzio Comunale di Palermo</a:t>
            </a:r>
            <a:br>
              <a:rPr lang="it-IT" sz="3100" b="1" dirty="0"/>
            </a:br>
            <a:r>
              <a:rPr lang="it-IT" sz="4000" b="1" dirty="0"/>
              <a:t/>
            </a:r>
            <a:br>
              <a:rPr lang="it-IT" sz="4000" b="1" dirty="0"/>
            </a:br>
            <a:endParaRPr lang="it-IT" sz="3600" b="1" dirty="0">
              <a:latin typeface="+mn-lt"/>
            </a:endParaRPr>
          </a:p>
        </p:txBody>
      </p:sp>
      <p:sp>
        <p:nvSpPr>
          <p:cNvPr id="3" name="Segnaposto contenuto 2"/>
          <p:cNvSpPr>
            <a:spLocks noGrp="1"/>
          </p:cNvSpPr>
          <p:nvPr>
            <p:ph idx="1"/>
          </p:nvPr>
        </p:nvSpPr>
        <p:spPr>
          <a:xfrm>
            <a:off x="467544" y="1988840"/>
            <a:ext cx="8219256" cy="4137323"/>
          </a:xfrm>
        </p:spPr>
        <p:txBody>
          <a:bodyPr>
            <a:normAutofit/>
          </a:bodyPr>
          <a:lstStyle/>
          <a:p>
            <a:pPr algn="ctr"/>
            <a:r>
              <a:rPr lang="it-IT" sz="3600" b="1" dirty="0" smtClean="0"/>
              <a:t>Convegno conclusivo</a:t>
            </a:r>
          </a:p>
          <a:p>
            <a:pPr algn="ctr"/>
            <a:r>
              <a:rPr lang="it-IT" sz="3600" b="1" dirty="0" smtClean="0"/>
              <a:t> del Progetto </a:t>
            </a:r>
          </a:p>
          <a:p>
            <a:pPr algn="ctr"/>
            <a:r>
              <a:rPr lang="it-IT" sz="3600" b="1" i="1" dirty="0" smtClean="0"/>
              <a:t>Giovani-Stereotipi e pregiudizi</a:t>
            </a:r>
          </a:p>
          <a:p>
            <a:pPr algn="ctr"/>
            <a:endParaRPr lang="it-IT" sz="3600" b="1" i="1" dirty="0" smtClean="0"/>
          </a:p>
          <a:p>
            <a:pPr algn="ctr"/>
            <a:r>
              <a:rPr lang="it-IT" b="1" dirty="0" smtClean="0"/>
              <a:t>Palermo 22 </a:t>
            </a:r>
            <a:r>
              <a:rPr lang="it-IT" b="1" dirty="0"/>
              <a:t>maggio 2015</a:t>
            </a:r>
            <a:endParaRPr lang="it-IT" b="1" dirty="0" smtClean="0"/>
          </a:p>
          <a:p>
            <a:pPr algn="ctr"/>
            <a:r>
              <a:rPr lang="it-IT" b="1" dirty="0" smtClean="0"/>
              <a:t>Aula Magna Istituto Pietro Piazza</a:t>
            </a:r>
            <a:endParaRPr lang="it-IT" b="1"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249362"/>
          </a:xfrm>
        </p:spPr>
        <p:txBody>
          <a:bodyPr/>
          <a:lstStyle/>
          <a:p>
            <a:r>
              <a:rPr lang="it-IT" dirty="0" smtClean="0"/>
              <a:t>Concetti/definizioni</a:t>
            </a:r>
            <a:endParaRPr lang="it-IT" dirty="0"/>
          </a:p>
        </p:txBody>
      </p:sp>
      <p:sp>
        <p:nvSpPr>
          <p:cNvPr id="3" name="Segnaposto contenuto 2"/>
          <p:cNvSpPr>
            <a:spLocks noGrp="1"/>
          </p:cNvSpPr>
          <p:nvPr>
            <p:ph idx="1"/>
          </p:nvPr>
        </p:nvSpPr>
        <p:spPr>
          <a:xfrm>
            <a:off x="457200" y="1417638"/>
            <a:ext cx="8229600" cy="4708525"/>
          </a:xfrm>
        </p:spPr>
        <p:txBody>
          <a:bodyPr>
            <a:normAutofit lnSpcReduction="10000"/>
          </a:bodyPr>
          <a:lstStyle/>
          <a:p>
            <a:pPr marL="1006475" lvl="1" indent="-263525" eaLnBrk="0" hangingPunct="0">
              <a:spcBef>
                <a:spcPts val="600"/>
              </a:spcBef>
              <a:buClr>
                <a:schemeClr val="accent1">
                  <a:lumMod val="60000"/>
                  <a:lumOff val="40000"/>
                </a:schemeClr>
              </a:buClr>
              <a:buSzPct val="76000"/>
              <a:buNone/>
            </a:pPr>
            <a:endParaRPr lang="it-IT" sz="2400" b="1" dirty="0" smtClean="0">
              <a:ln w="3175" cap="flat" cmpd="sng" algn="ctr">
                <a:solidFill>
                  <a:schemeClr val="tx1"/>
                </a:solidFill>
                <a:prstDash val="solid"/>
                <a:round/>
                <a:headEnd type="none" w="med" len="med"/>
                <a:tailEnd type="none" w="med" len="med"/>
              </a:ln>
              <a:latin typeface="Cambria"/>
            </a:endParaRPr>
          </a:p>
          <a:p>
            <a:pPr marL="1006475" lvl="1" indent="-263525" eaLnBrk="0" hangingPunct="0">
              <a:spcBef>
                <a:spcPts val="600"/>
              </a:spcBef>
              <a:buClr>
                <a:srgbClr val="FFE947"/>
              </a:buClr>
              <a:buSzPct val="76000"/>
              <a:buNone/>
            </a:pPr>
            <a:r>
              <a:rPr lang="it-IT" sz="2400" b="1" dirty="0" smtClean="0">
                <a:solidFill>
                  <a:schemeClr val="accent6">
                    <a:lumMod val="60000"/>
                    <a:lumOff val="40000"/>
                  </a:schemeClr>
                </a:solidFill>
                <a:latin typeface="Cambria"/>
              </a:rPr>
              <a:t>Stereotipo sociale</a:t>
            </a:r>
          </a:p>
          <a:p>
            <a:pPr marL="1006475" lvl="1" indent="-263525" eaLnBrk="0" hangingPunct="0">
              <a:spcBef>
                <a:spcPts val="600"/>
              </a:spcBef>
              <a:buClr>
                <a:srgbClr val="FFE947"/>
              </a:buClr>
              <a:buSzPct val="76000"/>
              <a:buNone/>
            </a:pPr>
            <a:r>
              <a:rPr lang="it-IT" sz="2000" b="1" dirty="0" smtClean="0">
                <a:solidFill>
                  <a:schemeClr val="tx1"/>
                </a:solidFill>
                <a:latin typeface="Cambria"/>
              </a:rPr>
              <a:t>immagine semplificata di gruppi o categorie di persone</a:t>
            </a:r>
          </a:p>
          <a:p>
            <a:pPr marL="1006475" lvl="1" indent="-263525" eaLnBrk="0" hangingPunct="0">
              <a:spcBef>
                <a:spcPts val="600"/>
              </a:spcBef>
              <a:buClr>
                <a:srgbClr val="FFE947"/>
              </a:buClr>
              <a:buSzPct val="76000"/>
              <a:buNone/>
            </a:pPr>
            <a:r>
              <a:rPr lang="it-IT" sz="2000" b="1" dirty="0" smtClean="0">
                <a:solidFill>
                  <a:schemeClr val="tx1"/>
                </a:solidFill>
                <a:latin typeface="Cambria"/>
              </a:rPr>
              <a:t>condivisa socialmente</a:t>
            </a:r>
          </a:p>
          <a:p>
            <a:pPr marL="1006475" lvl="1" indent="-263525" eaLnBrk="0" hangingPunct="0">
              <a:spcBef>
                <a:spcPts val="600"/>
              </a:spcBef>
              <a:buClr>
                <a:srgbClr val="FFE947"/>
              </a:buClr>
              <a:buSzPct val="76000"/>
              <a:buNone/>
            </a:pPr>
            <a:endParaRPr lang="it-IT" sz="2000" b="1" dirty="0" smtClean="0">
              <a:solidFill>
                <a:schemeClr val="tx1"/>
              </a:solidFill>
              <a:latin typeface="Cambria"/>
            </a:endParaRPr>
          </a:p>
          <a:p>
            <a:pPr marL="663575" lvl="1" indent="-263525" eaLnBrk="0" hangingPunct="0">
              <a:spcBef>
                <a:spcPts val="600"/>
              </a:spcBef>
              <a:buSzPct val="76000"/>
              <a:buNone/>
            </a:pPr>
            <a:r>
              <a:rPr lang="it-IT" sz="2400" b="1" dirty="0" smtClean="0">
                <a:solidFill>
                  <a:schemeClr val="tx1"/>
                </a:solidFill>
                <a:latin typeface="Cambria"/>
              </a:rPr>
              <a:t>	 </a:t>
            </a:r>
            <a:r>
              <a:rPr lang="it-IT" sz="2400" b="1" dirty="0" smtClean="0">
                <a:solidFill>
                  <a:schemeClr val="accent6">
                    <a:lumMod val="75000"/>
                  </a:schemeClr>
                </a:solidFill>
                <a:latin typeface="Cambria"/>
              </a:rPr>
              <a:t>Pregiudizio</a:t>
            </a:r>
            <a:r>
              <a:rPr lang="it-IT" sz="2400" b="1" dirty="0" smtClean="0">
                <a:solidFill>
                  <a:schemeClr val="tx1"/>
                </a:solidFill>
                <a:latin typeface="Cambria"/>
              </a:rPr>
              <a:t> </a:t>
            </a:r>
          </a:p>
          <a:p>
            <a:pPr marL="938213" lvl="2" indent="-266700" eaLnBrk="0" hangingPunct="0">
              <a:spcBef>
                <a:spcPts val="500"/>
              </a:spcBef>
              <a:buClr>
                <a:srgbClr val="FFE947"/>
              </a:buClr>
              <a:buSzPct val="76000"/>
              <a:buNone/>
            </a:pPr>
            <a:r>
              <a:rPr lang="it-IT" sz="2000" b="1" dirty="0" smtClean="0">
                <a:solidFill>
                  <a:schemeClr val="tx1"/>
                </a:solidFill>
                <a:latin typeface="Cambria"/>
              </a:rPr>
              <a:t>   giudizio o opinione a priori, in genere con connotazione</a:t>
            </a:r>
          </a:p>
          <a:p>
            <a:pPr marL="938213" lvl="2" indent="-266700" eaLnBrk="0" hangingPunct="0">
              <a:spcBef>
                <a:spcPts val="500"/>
              </a:spcBef>
              <a:buClr>
                <a:srgbClr val="FFE947"/>
              </a:buClr>
              <a:buSzPct val="76000"/>
              <a:buNone/>
            </a:pPr>
            <a:r>
              <a:rPr lang="it-IT" sz="2000" b="1" dirty="0">
                <a:latin typeface="Cambria"/>
              </a:rPr>
              <a:t> </a:t>
            </a:r>
            <a:r>
              <a:rPr lang="it-IT" sz="2000" b="1" dirty="0" smtClean="0">
                <a:latin typeface="Cambria"/>
              </a:rPr>
              <a:t>  </a:t>
            </a:r>
            <a:r>
              <a:rPr lang="it-IT" sz="2000" b="1" dirty="0" smtClean="0">
                <a:solidFill>
                  <a:schemeClr val="tx1"/>
                </a:solidFill>
                <a:latin typeface="Cambria"/>
              </a:rPr>
              <a:t>negativa, verso gruppi sociali</a:t>
            </a:r>
          </a:p>
          <a:p>
            <a:pPr marL="938213" lvl="2" indent="-266700" eaLnBrk="0" hangingPunct="0">
              <a:spcBef>
                <a:spcPts val="500"/>
              </a:spcBef>
              <a:buClr>
                <a:srgbClr val="FFE947"/>
              </a:buClr>
              <a:buSzPct val="76000"/>
              <a:buNone/>
            </a:pPr>
            <a:endParaRPr lang="it-IT" sz="2000" b="1" dirty="0" smtClean="0">
              <a:solidFill>
                <a:schemeClr val="tx1"/>
              </a:solidFill>
              <a:latin typeface="Cambria"/>
            </a:endParaRPr>
          </a:p>
          <a:p>
            <a:pPr marL="663575" lvl="1" indent="-263525" eaLnBrk="0" hangingPunct="0">
              <a:spcBef>
                <a:spcPts val="600"/>
              </a:spcBef>
              <a:buClr>
                <a:srgbClr val="FFE947"/>
              </a:buClr>
              <a:buSzPct val="76000"/>
              <a:buNone/>
            </a:pPr>
            <a:r>
              <a:rPr lang="it-IT" sz="2400" b="1" dirty="0" smtClean="0">
                <a:solidFill>
                  <a:schemeClr val="tx1"/>
                </a:solidFill>
                <a:latin typeface="Cambria"/>
              </a:rPr>
              <a:t>	</a:t>
            </a:r>
            <a:r>
              <a:rPr lang="it-IT" sz="2400" b="1" dirty="0" smtClean="0">
                <a:solidFill>
                  <a:srgbClr val="C00000"/>
                </a:solidFill>
                <a:latin typeface="Cambria"/>
              </a:rPr>
              <a:t>Discriminazione </a:t>
            </a:r>
          </a:p>
          <a:p>
            <a:pPr marL="538163" lvl="1" indent="-266700" eaLnBrk="0" hangingPunct="0">
              <a:spcBef>
                <a:spcPts val="500"/>
              </a:spcBef>
              <a:buClr>
                <a:srgbClr val="FFE947"/>
              </a:buClr>
              <a:buSzPct val="76000"/>
              <a:buNone/>
            </a:pPr>
            <a:r>
              <a:rPr lang="it-IT" sz="2000" b="1" dirty="0" smtClean="0">
                <a:solidFill>
                  <a:schemeClr val="tx1"/>
                </a:solidFill>
                <a:latin typeface="Cambria"/>
              </a:rPr>
              <a:t>	  trattamento sfavorevole e ingiusto di un persona sulla base </a:t>
            </a:r>
          </a:p>
          <a:p>
            <a:pPr marL="538163" lvl="1" indent="-266700" eaLnBrk="0" hangingPunct="0">
              <a:spcBef>
                <a:spcPts val="500"/>
              </a:spcBef>
              <a:buClr>
                <a:srgbClr val="FFE947"/>
              </a:buClr>
              <a:buSzPct val="76000"/>
              <a:buNone/>
            </a:pPr>
            <a:r>
              <a:rPr lang="it-IT" sz="2000" b="1" dirty="0">
                <a:latin typeface="Cambria"/>
              </a:rPr>
              <a:t> </a:t>
            </a:r>
            <a:r>
              <a:rPr lang="it-IT" sz="2000" b="1" dirty="0" smtClean="0">
                <a:latin typeface="Cambria"/>
              </a:rPr>
              <a:t>      </a:t>
            </a:r>
            <a:r>
              <a:rPr lang="it-IT" sz="2000" b="1" dirty="0" smtClean="0">
                <a:solidFill>
                  <a:schemeClr val="tx1"/>
                </a:solidFill>
                <a:latin typeface="Cambria"/>
              </a:rPr>
              <a:t>della sua appartenenza ad un particolare gruppo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dirty="0" smtClean="0">
                <a:latin typeface="+mn-lt"/>
              </a:rPr>
              <a:t>STEREOTIPI</a:t>
            </a:r>
            <a:endParaRPr lang="it-IT" sz="3600" b="1" dirty="0">
              <a:latin typeface="+mn-lt"/>
            </a:endParaRPr>
          </a:p>
        </p:txBody>
      </p:sp>
      <p:sp>
        <p:nvSpPr>
          <p:cNvPr id="3" name="Segnaposto contenuto 2"/>
          <p:cNvSpPr>
            <a:spLocks noGrp="1"/>
          </p:cNvSpPr>
          <p:nvPr>
            <p:ph idx="1"/>
          </p:nvPr>
        </p:nvSpPr>
        <p:spPr>
          <a:xfrm>
            <a:off x="685800" y="4953000"/>
            <a:ext cx="8001000" cy="1173163"/>
          </a:xfrm>
        </p:spPr>
        <p:txBody>
          <a:bodyPr>
            <a:normAutofit/>
          </a:bodyPr>
          <a:lstStyle/>
          <a:p>
            <a:pPr>
              <a:buNone/>
            </a:pPr>
            <a:r>
              <a:rPr lang="it-IT" sz="2400" b="1" i="1" dirty="0" smtClean="0">
                <a:solidFill>
                  <a:schemeClr val="accent6">
                    <a:lumMod val="75000"/>
                  </a:schemeClr>
                </a:solidFill>
              </a:rPr>
              <a:t>Esercitazione:</a:t>
            </a:r>
            <a:r>
              <a:rPr lang="it-IT" dirty="0" smtClean="0"/>
              <a:t> </a:t>
            </a:r>
            <a:r>
              <a:rPr lang="it-IT" sz="2400" b="1" i="1" dirty="0" smtClean="0">
                <a:latin typeface="Optima"/>
              </a:rPr>
              <a:t>Quali sono gli stereotipi che condizionano il tuo modo di pensare e di esprimere giudizi?</a:t>
            </a:r>
            <a:endParaRPr lang="it-IT" sz="2400" b="1" i="1" dirty="0">
              <a:latin typeface="Optima"/>
            </a:endParaRPr>
          </a:p>
        </p:txBody>
      </p:sp>
      <p:sp>
        <p:nvSpPr>
          <p:cNvPr id="4" name="Rettangolo 3"/>
          <p:cNvSpPr/>
          <p:nvPr/>
        </p:nvSpPr>
        <p:spPr>
          <a:xfrm>
            <a:off x="1143000" y="1600200"/>
            <a:ext cx="6858000" cy="3724097"/>
          </a:xfrm>
          <a:prstGeom prst="rect">
            <a:avLst/>
          </a:prstGeom>
        </p:spPr>
        <p:txBody>
          <a:bodyPr wrap="square">
            <a:spAutoFit/>
          </a:bodyPr>
          <a:lstStyle/>
          <a:p>
            <a:pPr marL="263525" indent="-263525" eaLnBrk="0" hangingPunct="0">
              <a:spcBef>
                <a:spcPts val="600"/>
              </a:spcBef>
              <a:buClr>
                <a:srgbClr val="FFE947"/>
              </a:buClr>
              <a:buSzPct val="76000"/>
              <a:buFont typeface="Wingdings 3" charset="2"/>
              <a:buChar char=""/>
            </a:pPr>
            <a:r>
              <a:rPr lang="it-IT" sz="2400" b="1" dirty="0" smtClean="0">
                <a:solidFill>
                  <a:schemeClr val="tx1"/>
                </a:solidFill>
                <a:latin typeface="Cambria"/>
              </a:rPr>
              <a:t>Le persone sviluppano convinzioni e aspettative a proposito delle caratteristiche “tipiche” di un certo gruppo sociale</a:t>
            </a:r>
          </a:p>
          <a:p>
            <a:pPr marL="263525" indent="-263525" eaLnBrk="0" hangingPunct="0">
              <a:spcBef>
                <a:spcPts val="600"/>
              </a:spcBef>
              <a:buClr>
                <a:srgbClr val="FFE947"/>
              </a:buClr>
              <a:buSzPct val="76000"/>
              <a:buFont typeface="Wingdings 3" charset="2"/>
              <a:buChar char=""/>
            </a:pPr>
            <a:endParaRPr lang="it-IT" sz="2400" b="1" dirty="0" smtClean="0">
              <a:solidFill>
                <a:schemeClr val="tx1"/>
              </a:solidFill>
              <a:latin typeface="Cambria"/>
            </a:endParaRPr>
          </a:p>
          <a:p>
            <a:pPr marL="263525" indent="-263525" eaLnBrk="0" hangingPunct="0">
              <a:spcBef>
                <a:spcPts val="600"/>
              </a:spcBef>
              <a:buClr>
                <a:srgbClr val="FFE947"/>
              </a:buClr>
              <a:buSzPct val="76000"/>
              <a:buFont typeface="Wingdings 3" charset="2"/>
              <a:buChar char=""/>
            </a:pPr>
            <a:r>
              <a:rPr lang="it-IT" sz="2400" b="1" dirty="0" smtClean="0">
                <a:solidFill>
                  <a:schemeClr val="tx1"/>
                </a:solidFill>
                <a:latin typeface="Cambria"/>
              </a:rPr>
              <a:t>Ci accorgiamo della loro esistenza quando riguardano il nostro gruppo di appartenenza e hanno valenza negativa</a:t>
            </a:r>
          </a:p>
          <a:p>
            <a:pPr marL="263525" indent="-263525" eaLnBrk="0" hangingPunct="0">
              <a:spcBef>
                <a:spcPts val="600"/>
              </a:spcBef>
              <a:buClr>
                <a:srgbClr val="FFE947"/>
              </a:buClr>
              <a:buSzPct val="76000"/>
              <a:buFont typeface="Wingdings 3" charset="2"/>
              <a:buChar char=""/>
            </a:pPr>
            <a:endParaRPr lang="it-IT" sz="2400" b="1" dirty="0">
              <a:latin typeface="Cambria"/>
            </a:endParaRPr>
          </a:p>
          <a:p>
            <a:pPr marL="263525" indent="-263525" eaLnBrk="0" hangingPunct="0">
              <a:spcBef>
                <a:spcPts val="600"/>
              </a:spcBef>
              <a:buClr>
                <a:srgbClr val="FFE947"/>
              </a:buClr>
              <a:buSzPct val="76000"/>
              <a:buFont typeface="Wingdings 3" charset="2"/>
              <a:buChar char=""/>
            </a:pPr>
            <a:endParaRPr lang="it-IT" sz="2400" dirty="0">
              <a:latin typeface="Cambria"/>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latin typeface="+mn-lt"/>
              </a:rPr>
              <a:t>La rappresentazione sociale dell’omosessualità</a:t>
            </a:r>
            <a:endParaRPr lang="it-IT" sz="3200" b="1" dirty="0">
              <a:latin typeface="+mn-lt"/>
            </a:endParaRPr>
          </a:p>
        </p:txBody>
      </p:sp>
      <p:sp>
        <p:nvSpPr>
          <p:cNvPr id="3" name="Segnaposto contenuto 2"/>
          <p:cNvSpPr>
            <a:spLocks noGrp="1"/>
          </p:cNvSpPr>
          <p:nvPr>
            <p:ph idx="1"/>
          </p:nvPr>
        </p:nvSpPr>
        <p:spPr/>
        <p:txBody>
          <a:bodyPr>
            <a:normAutofit/>
          </a:bodyPr>
          <a:lstStyle/>
          <a:p>
            <a:pPr marL="263525" lvl="0" indent="-263525" defTabSz="449263" eaLnBrk="0" fontAlgn="base" hangingPunct="0">
              <a:spcBef>
                <a:spcPts val="600"/>
              </a:spcBef>
              <a:spcAft>
                <a:spcPct val="0"/>
              </a:spcAft>
              <a:buClr>
                <a:srgbClr val="FFE947"/>
              </a:buClr>
              <a:buSzPct val="76000"/>
              <a:buFont typeface="Wingdings 3" charset="2"/>
              <a:buChar char=""/>
            </a:pPr>
            <a:r>
              <a:rPr kumimoji="0" lang="it-IT" sz="2600" b="1" i="0" u="none" strike="noStrike" kern="0" cap="none" spc="0" normalizeH="0" baseline="0" noProof="0" dirty="0" smtClean="0">
                <a:ln>
                  <a:noFill/>
                </a:ln>
                <a:solidFill>
                  <a:prstClr val="white"/>
                </a:solidFill>
                <a:effectLst/>
                <a:uLnTx/>
                <a:uFillTx/>
                <a:latin typeface="Calibri"/>
                <a:ea typeface="ＭＳ Ｐゴシック" charset="-128"/>
                <a:cs typeface="ＭＳ Ｐゴシック" charset="-128"/>
              </a:rPr>
              <a:t>L’omosessualità come devianza, patologia, disabilità</a:t>
            </a:r>
          </a:p>
          <a:p>
            <a:pPr marL="263525" lvl="0" indent="-263525" defTabSz="449263" eaLnBrk="0" fontAlgn="base" hangingPunct="0">
              <a:spcBef>
                <a:spcPts val="600"/>
              </a:spcBef>
              <a:spcAft>
                <a:spcPct val="0"/>
              </a:spcAft>
              <a:buClr>
                <a:srgbClr val="FFE947"/>
              </a:buClr>
              <a:buSzPct val="76000"/>
              <a:buFont typeface="Wingdings 3" charset="2"/>
              <a:buChar char=""/>
            </a:pPr>
            <a:r>
              <a:rPr kumimoji="0" lang="it-IT" sz="2600" b="1" i="0" u="none" strike="noStrike" kern="0" cap="none" spc="0" normalizeH="0" baseline="0" noProof="0" dirty="0" smtClean="0">
                <a:ln>
                  <a:noFill/>
                </a:ln>
                <a:solidFill>
                  <a:prstClr val="white"/>
                </a:solidFill>
                <a:effectLst/>
                <a:uLnTx/>
                <a:uFillTx/>
                <a:latin typeface="Calibri"/>
                <a:ea typeface="ＭＳ Ｐゴシック" charset="-128"/>
                <a:cs typeface="ＭＳ Ｐゴシック" charset="-128"/>
              </a:rPr>
              <a:t>L’omosessualità come innaturale e anormale</a:t>
            </a:r>
          </a:p>
          <a:p>
            <a:pPr marL="263525" lvl="0" indent="-263525" defTabSz="449263" eaLnBrk="0" fontAlgn="base" hangingPunct="0">
              <a:spcBef>
                <a:spcPts val="600"/>
              </a:spcBef>
              <a:spcAft>
                <a:spcPct val="0"/>
              </a:spcAft>
              <a:buClr>
                <a:srgbClr val="FFE947"/>
              </a:buClr>
              <a:buSzPct val="76000"/>
              <a:buFont typeface="Wingdings 3" charset="2"/>
              <a:buChar char=""/>
            </a:pPr>
            <a:r>
              <a:rPr kumimoji="0" lang="it-IT" sz="2600" b="1" i="0" u="none" strike="noStrike" kern="0" cap="none" spc="0" normalizeH="0" baseline="0" noProof="0" dirty="0" smtClean="0">
                <a:ln>
                  <a:noFill/>
                </a:ln>
                <a:solidFill>
                  <a:prstClr val="white"/>
                </a:solidFill>
                <a:effectLst/>
                <a:uLnTx/>
                <a:uFillTx/>
                <a:latin typeface="Calibri"/>
                <a:ea typeface="ＭＳ Ｐゴシック" charset="-128"/>
                <a:cs typeface="ＭＳ Ｐゴシック" charset="-128"/>
              </a:rPr>
              <a:t>L’omosessualità come frutto di esperienze negative, sofferenza</a:t>
            </a:r>
          </a:p>
          <a:p>
            <a:pPr marL="263525" lvl="0" indent="-263525" defTabSz="449263" eaLnBrk="0" fontAlgn="base" hangingPunct="0">
              <a:spcBef>
                <a:spcPts val="600"/>
              </a:spcBef>
              <a:spcAft>
                <a:spcPct val="0"/>
              </a:spcAft>
              <a:buClr>
                <a:srgbClr val="FFE947"/>
              </a:buClr>
              <a:buSzPct val="76000"/>
              <a:buFont typeface="Wingdings 3" charset="2"/>
              <a:buChar char=""/>
            </a:pPr>
            <a:r>
              <a:rPr kumimoji="0" lang="it-IT" sz="2600" b="1" i="0" u="none" strike="noStrike" kern="0" cap="none" spc="0" normalizeH="0" baseline="0" noProof="0" dirty="0" smtClean="0">
                <a:ln>
                  <a:noFill/>
                </a:ln>
                <a:solidFill>
                  <a:prstClr val="white"/>
                </a:solidFill>
                <a:effectLst/>
                <a:uLnTx/>
                <a:uFillTx/>
                <a:latin typeface="Calibri"/>
                <a:ea typeface="ＭＳ Ｐゴシック" charset="-128"/>
                <a:cs typeface="ＭＳ Ｐゴシック" charset="-128"/>
              </a:rPr>
              <a:t>L’omosessualità come peccaminosa/disordine morale</a:t>
            </a:r>
          </a:p>
          <a:p>
            <a:pPr marL="263525" lvl="0" indent="-263525" defTabSz="449263" eaLnBrk="0" fontAlgn="base" hangingPunct="0">
              <a:spcBef>
                <a:spcPts val="600"/>
              </a:spcBef>
              <a:spcAft>
                <a:spcPct val="0"/>
              </a:spcAft>
              <a:buClr>
                <a:srgbClr val="FFE947"/>
              </a:buClr>
              <a:buSzPct val="76000"/>
              <a:buFont typeface="Wingdings 3" charset="2"/>
              <a:buChar char=""/>
            </a:pPr>
            <a:r>
              <a:rPr kumimoji="0" lang="it-IT" sz="2600" b="1" i="0" u="none" strike="noStrike" kern="0" cap="none" spc="0" normalizeH="0" baseline="0" noProof="0" dirty="0" smtClean="0">
                <a:ln>
                  <a:noFill/>
                </a:ln>
                <a:solidFill>
                  <a:prstClr val="white"/>
                </a:solidFill>
                <a:effectLst/>
                <a:uLnTx/>
                <a:uFillTx/>
                <a:latin typeface="Calibri"/>
                <a:ea typeface="ＭＳ Ｐゴシック" charset="-128"/>
                <a:cs typeface="ＭＳ Ｐゴシック" charset="-128"/>
              </a:rPr>
              <a:t>L’omosessualità come fatto privato vs. ostentazione</a:t>
            </a:r>
          </a:p>
          <a:p>
            <a:pPr marL="263525" lvl="0" indent="-263525" defTabSz="449263" eaLnBrk="0" fontAlgn="base" hangingPunct="0">
              <a:spcBef>
                <a:spcPts val="600"/>
              </a:spcBef>
              <a:spcAft>
                <a:spcPct val="0"/>
              </a:spcAft>
              <a:buClr>
                <a:srgbClr val="FFE947"/>
              </a:buClr>
              <a:buSzPct val="76000"/>
              <a:buFont typeface="Wingdings 3" charset="2"/>
              <a:buChar char=""/>
            </a:pPr>
            <a:r>
              <a:rPr kumimoji="0" lang="it-IT" sz="2600" b="1" i="0" u="none" strike="noStrike" kern="0" cap="none" spc="0" normalizeH="0" baseline="0" noProof="0" dirty="0" smtClean="0">
                <a:ln>
                  <a:noFill/>
                </a:ln>
                <a:solidFill>
                  <a:prstClr val="white"/>
                </a:solidFill>
                <a:effectLst/>
                <a:uLnTx/>
                <a:uFillTx/>
                <a:latin typeface="Calibri"/>
                <a:ea typeface="ＭＳ Ｐゴシック" charset="-128"/>
                <a:cs typeface="ＭＳ Ｐゴシック" charset="-128"/>
              </a:rPr>
              <a:t>L’omosessualità come promiscua, molesta e predatoria, solo sessuale </a:t>
            </a:r>
          </a:p>
          <a:p>
            <a:pPr marL="263525" lvl="0" indent="-263525" defTabSz="449263" eaLnBrk="0" fontAlgn="base" hangingPunct="0">
              <a:spcBef>
                <a:spcPts val="600"/>
              </a:spcBef>
              <a:spcAft>
                <a:spcPct val="0"/>
              </a:spcAft>
              <a:buClr>
                <a:srgbClr val="FFE947"/>
              </a:buClr>
              <a:buSzPct val="76000"/>
              <a:buFont typeface="Wingdings 3" charset="2"/>
              <a:buChar char=""/>
            </a:pPr>
            <a:r>
              <a:rPr kumimoji="0" lang="it-IT" sz="2600" b="1" i="0" u="none" strike="noStrike" kern="0" cap="none" spc="0" normalizeH="0" baseline="0" noProof="0" dirty="0" smtClean="0">
                <a:ln>
                  <a:noFill/>
                </a:ln>
                <a:solidFill>
                  <a:prstClr val="white"/>
                </a:solidFill>
                <a:effectLst/>
                <a:uLnTx/>
                <a:uFillTx/>
                <a:latin typeface="Calibri"/>
                <a:ea typeface="ＭＳ Ｐゴシック" charset="-128"/>
                <a:cs typeface="ＭＳ Ｐゴシック" charset="-128"/>
              </a:rPr>
              <a:t>L’omosessualità come “non vero amore”, antitesi di famiglia e di coppia</a:t>
            </a:r>
          </a:p>
          <a:p>
            <a:endParaRPr lang="it-IT"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228600" y="533400"/>
            <a:ext cx="8686800" cy="1828800"/>
          </a:xfrm>
        </p:spPr>
        <p:txBody>
          <a:bodyPr>
            <a:normAutofit fontScale="90000"/>
          </a:bodyPr>
          <a:lstStyle/>
          <a:p>
            <a:r>
              <a:rPr lang="it-IT" b="1" i="1" dirty="0" smtClean="0">
                <a:latin typeface="+mn-lt"/>
              </a:rPr>
              <a:t/>
            </a:r>
            <a:br>
              <a:rPr lang="it-IT" b="1" i="1" dirty="0" smtClean="0">
                <a:latin typeface="+mn-lt"/>
              </a:rPr>
            </a:br>
            <a:r>
              <a:rPr lang="it-IT" b="1" i="1" dirty="0" smtClean="0">
                <a:latin typeface="+mn-lt"/>
              </a:rPr>
              <a:t/>
            </a:r>
            <a:br>
              <a:rPr lang="it-IT" b="1" i="1" dirty="0" smtClean="0">
                <a:latin typeface="+mn-lt"/>
              </a:rPr>
            </a:br>
            <a:r>
              <a:rPr lang="it-IT" sz="4000" b="1" i="1" dirty="0" smtClean="0">
                <a:solidFill>
                  <a:schemeClr val="accent1">
                    <a:lumMod val="75000"/>
                  </a:schemeClr>
                </a:solidFill>
                <a:latin typeface="+mn-lt"/>
              </a:rPr>
              <a:t>Incontro sul tema dell’omosessualità</a:t>
            </a:r>
            <a:br>
              <a:rPr lang="it-IT" sz="4000" b="1" i="1" dirty="0" smtClean="0">
                <a:solidFill>
                  <a:schemeClr val="accent1">
                    <a:lumMod val="75000"/>
                  </a:schemeClr>
                </a:solidFill>
                <a:latin typeface="+mn-lt"/>
              </a:rPr>
            </a:br>
            <a:r>
              <a:rPr lang="it-IT" sz="4000" b="1" i="1" dirty="0" smtClean="0">
                <a:solidFill>
                  <a:schemeClr val="accent1">
                    <a:lumMod val="75000"/>
                  </a:schemeClr>
                </a:solidFill>
                <a:latin typeface="+mn-lt"/>
              </a:rPr>
              <a:t>con l’Associazione </a:t>
            </a:r>
            <a:r>
              <a:rPr lang="it-IT" sz="4000" b="1" i="1" dirty="0" err="1" smtClean="0">
                <a:solidFill>
                  <a:schemeClr val="accent1">
                    <a:lumMod val="75000"/>
                  </a:schemeClr>
                </a:solidFill>
                <a:latin typeface="+mn-lt"/>
              </a:rPr>
              <a:t>AGedO</a:t>
            </a:r>
            <a:r>
              <a:rPr lang="it-IT" sz="4000" b="1" i="1" dirty="0" smtClean="0">
                <a:solidFill>
                  <a:schemeClr val="accent1">
                    <a:lumMod val="75000"/>
                  </a:schemeClr>
                </a:solidFill>
                <a:latin typeface="+mn-lt"/>
              </a:rPr>
              <a:t/>
            </a:r>
            <a:br>
              <a:rPr lang="it-IT" sz="4000" b="1" i="1" dirty="0" smtClean="0">
                <a:solidFill>
                  <a:schemeClr val="accent1">
                    <a:lumMod val="75000"/>
                  </a:schemeClr>
                </a:solidFill>
                <a:latin typeface="+mn-lt"/>
              </a:rPr>
            </a:br>
            <a:r>
              <a:rPr lang="it-IT" b="1" i="1" dirty="0">
                <a:latin typeface="+mn-lt"/>
              </a:rPr>
              <a:t/>
            </a:r>
            <a:br>
              <a:rPr lang="it-IT" b="1" i="1" dirty="0">
                <a:latin typeface="+mn-lt"/>
              </a:rPr>
            </a:br>
            <a:r>
              <a:rPr lang="it-IT" b="1" i="1" dirty="0" smtClean="0">
                <a:latin typeface="+mn-lt"/>
              </a:rPr>
              <a:t>NESSUNO UGUALE</a:t>
            </a:r>
            <a:endParaRPr lang="it-IT" b="1" i="1" dirty="0">
              <a:latin typeface="+mn-lt"/>
            </a:endParaRPr>
          </a:p>
        </p:txBody>
      </p:sp>
      <p:sp>
        <p:nvSpPr>
          <p:cNvPr id="3" name="Segnaposto contenuto 2"/>
          <p:cNvSpPr>
            <a:spLocks noGrp="1"/>
          </p:cNvSpPr>
          <p:nvPr>
            <p:ph idx="1"/>
          </p:nvPr>
        </p:nvSpPr>
        <p:spPr>
          <a:xfrm>
            <a:off x="762000" y="2362200"/>
            <a:ext cx="7543800" cy="3428999"/>
          </a:xfrm>
        </p:spPr>
        <p:txBody>
          <a:bodyPr>
            <a:normAutofit/>
          </a:bodyPr>
          <a:lstStyle/>
          <a:p>
            <a:pPr>
              <a:buNone/>
            </a:pPr>
            <a:r>
              <a:rPr lang="it-IT" sz="4000" b="1" i="1" dirty="0" smtClean="0"/>
              <a:t>	</a:t>
            </a:r>
            <a:endParaRPr lang="it-IT" b="1" i="1" dirty="0" smtClean="0"/>
          </a:p>
          <a:p>
            <a:pPr algn="ctr">
              <a:buNone/>
            </a:pPr>
            <a:r>
              <a:rPr lang="it-IT" b="1" i="1" dirty="0" smtClean="0"/>
              <a:t> Adolescenti e omosessualità</a:t>
            </a:r>
          </a:p>
          <a:p>
            <a:pPr algn="ctr">
              <a:buNone/>
            </a:pPr>
            <a:endParaRPr lang="it-IT" sz="2400" b="1" i="1" dirty="0" smtClean="0"/>
          </a:p>
          <a:p>
            <a:pPr algn="ctr">
              <a:buNone/>
            </a:pPr>
            <a:r>
              <a:rPr lang="it-IT" sz="3892" b="1" i="1" dirty="0" smtClean="0"/>
              <a:t>     </a:t>
            </a:r>
            <a:r>
              <a:rPr lang="it-IT" sz="3600" b="1" i="1" dirty="0" smtClean="0">
                <a:solidFill>
                  <a:schemeClr val="accent1">
                    <a:lumMod val="75000"/>
                  </a:schemeClr>
                </a:solidFill>
              </a:rPr>
              <a:t>Visione del  video e Confronto          guidato con la dott.ssa Campo</a:t>
            </a:r>
          </a:p>
          <a:p>
            <a:pPr>
              <a:buNone/>
            </a:pPr>
            <a:endParaRPr lang="it-IT" sz="4000" b="1" i="1" dirty="0" smtClean="0">
              <a:solidFill>
                <a:schemeClr val="accent1">
                  <a:lumMod val="75000"/>
                </a:schemeClr>
              </a:solidFill>
            </a:endParaRPr>
          </a:p>
          <a:p>
            <a:pPr>
              <a:buNone/>
            </a:pPr>
            <a:endParaRPr lang="it-IT" sz="4000" b="1" i="1" dirty="0" smtClean="0"/>
          </a:p>
          <a:p>
            <a:pPr>
              <a:buNone/>
            </a:pPr>
            <a:endParaRPr lang="it-IT" sz="4000" b="1" i="1" dirty="0" smtClean="0"/>
          </a:p>
          <a:p>
            <a:pPr>
              <a:buNone/>
            </a:pPr>
            <a:endParaRPr lang="it-IT" sz="4000" b="1" i="1" dirty="0"/>
          </a:p>
          <a:p>
            <a:pPr>
              <a:buNone/>
            </a:pPr>
            <a:endParaRPr lang="it-IT" sz="4000" b="1" i="1" dirty="0" smtClean="0"/>
          </a:p>
          <a:p>
            <a:pPr>
              <a:buNone/>
            </a:pPr>
            <a:endParaRPr lang="it-IT" sz="4000" b="1" i="1" dirty="0" smtClean="0"/>
          </a:p>
          <a:p>
            <a:pPr>
              <a:buNone/>
            </a:pPr>
            <a:endParaRPr lang="it-IT" sz="4000" b="1" i="1" dirty="0" smtClean="0"/>
          </a:p>
          <a:p>
            <a:pPr>
              <a:buNone/>
            </a:pPr>
            <a:endParaRPr lang="it-IT" sz="4000" b="1" i="1" dirty="0"/>
          </a:p>
          <a:p>
            <a:pPr>
              <a:buNone/>
            </a:pPr>
            <a:endParaRPr lang="it-IT" sz="4000" b="1" i="1" dirty="0" smtClean="0"/>
          </a:p>
          <a:p>
            <a:pPr>
              <a:buNone/>
            </a:pPr>
            <a:endParaRPr lang="it-IT" sz="4000" b="1" i="1"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3400"/>
            <a:ext cx="8229600" cy="1371600"/>
          </a:xfrm>
        </p:spPr>
        <p:txBody>
          <a:bodyPr>
            <a:normAutofit fontScale="90000"/>
          </a:bodyPr>
          <a:lstStyle/>
          <a:p>
            <a:r>
              <a:rPr lang="it-IT" sz="3333" b="1" i="1" dirty="0" smtClean="0">
                <a:latin typeface="+mn-lt"/>
              </a:rPr>
              <a:t>NESSUNO UGUALE</a:t>
            </a:r>
            <a:r>
              <a:rPr lang="it-IT" sz="3200" b="1" i="1" dirty="0" smtClean="0">
                <a:latin typeface="+mn-lt"/>
              </a:rPr>
              <a:t/>
            </a:r>
            <a:br>
              <a:rPr lang="it-IT" sz="3200" b="1" i="1" dirty="0" smtClean="0">
                <a:latin typeface="+mn-lt"/>
              </a:rPr>
            </a:br>
            <a:r>
              <a:rPr lang="it-IT" sz="3200" b="1" i="1" dirty="0" smtClean="0">
                <a:latin typeface="+mn-lt"/>
              </a:rPr>
              <a:t>documentario realizzato  con studenti di Milano</a:t>
            </a:r>
            <a:endParaRPr lang="it-IT" sz="3200" b="1" i="1" dirty="0">
              <a:latin typeface="+mn-lt"/>
            </a:endParaRPr>
          </a:p>
        </p:txBody>
      </p:sp>
      <p:sp>
        <p:nvSpPr>
          <p:cNvPr id="3" name="Segnaposto contenuto 2"/>
          <p:cNvSpPr>
            <a:spLocks noGrp="1"/>
          </p:cNvSpPr>
          <p:nvPr>
            <p:ph idx="1"/>
          </p:nvPr>
        </p:nvSpPr>
        <p:spPr>
          <a:xfrm>
            <a:off x="457200" y="1905000"/>
            <a:ext cx="8229600" cy="4343400"/>
          </a:xfrm>
        </p:spPr>
        <p:txBody>
          <a:bodyPr>
            <a:normAutofit/>
          </a:bodyPr>
          <a:lstStyle/>
          <a:p>
            <a:r>
              <a:rPr lang="it-IT" sz="3000" b="1" dirty="0" smtClean="0"/>
              <a:t>La parola è data a ragazze e ragazzi di tre scuole superiori che si incontrano e si ascoltano sul piano delle emozioni. </a:t>
            </a:r>
          </a:p>
          <a:p>
            <a:r>
              <a:rPr lang="it-IT" sz="3000" b="1" dirty="0" smtClean="0"/>
              <a:t>Etero e gay insieme si confrontano e scoprono di essere tutti diversi e tutti alla ricerca di una propria identità.</a:t>
            </a:r>
          </a:p>
          <a:p>
            <a:r>
              <a:rPr lang="it-IT" sz="3000" b="1" dirty="0" smtClean="0"/>
              <a:t>Dal confronto ognuno porta con sé un nuovo concetto di identità e di diversità.</a:t>
            </a:r>
            <a:endParaRPr lang="it-IT" sz="30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2392362"/>
          </a:xfrm>
        </p:spPr>
        <p:txBody>
          <a:bodyPr>
            <a:normAutofit/>
          </a:bodyPr>
          <a:lstStyle/>
          <a:p>
            <a:r>
              <a:rPr lang="it-IT" sz="3556" b="1" i="1" dirty="0" smtClean="0">
                <a:solidFill>
                  <a:srgbClr val="DB49DB"/>
                </a:solidFill>
                <a:latin typeface="+mn-lt"/>
              </a:rPr>
              <a:t>L’esperienza vissuta e la condivisione</a:t>
            </a:r>
            <a:br>
              <a:rPr lang="it-IT" sz="3556" b="1" i="1" dirty="0" smtClean="0">
                <a:solidFill>
                  <a:srgbClr val="DB49DB"/>
                </a:solidFill>
                <a:latin typeface="+mn-lt"/>
              </a:rPr>
            </a:br>
            <a:r>
              <a:rPr lang="it-IT" sz="3556" b="1" i="1" dirty="0" smtClean="0">
                <a:solidFill>
                  <a:srgbClr val="DB49DB"/>
                </a:solidFill>
                <a:latin typeface="+mn-lt"/>
              </a:rPr>
              <a:t>ha portato a cambiare il punto di vista</a:t>
            </a:r>
            <a:r>
              <a:rPr lang="it-IT" sz="3556" b="1" i="1" dirty="0" smtClean="0">
                <a:solidFill>
                  <a:schemeClr val="accent6">
                    <a:lumMod val="60000"/>
                    <a:lumOff val="40000"/>
                  </a:schemeClr>
                </a:solidFill>
                <a:latin typeface="+mn-lt"/>
              </a:rPr>
              <a:t/>
            </a:r>
            <a:br>
              <a:rPr lang="it-IT" sz="3556" b="1" i="1" dirty="0" smtClean="0">
                <a:solidFill>
                  <a:schemeClr val="accent6">
                    <a:lumMod val="60000"/>
                    <a:lumOff val="40000"/>
                  </a:schemeClr>
                </a:solidFill>
                <a:latin typeface="+mn-lt"/>
              </a:rPr>
            </a:br>
            <a:r>
              <a:rPr lang="it-IT" sz="3111" b="1" i="1" dirty="0" smtClean="0">
                <a:solidFill>
                  <a:schemeClr val="accent6">
                    <a:lumMod val="60000"/>
                    <a:lumOff val="40000"/>
                  </a:schemeClr>
                </a:solidFill>
                <a:latin typeface="+mn-lt"/>
              </a:rPr>
              <a:t>da  </a:t>
            </a:r>
            <a:r>
              <a:rPr lang="it-IT" sz="3111" b="1" i="1" dirty="0" smtClean="0">
                <a:solidFill>
                  <a:srgbClr val="C00000"/>
                </a:solidFill>
                <a:latin typeface="+mn-lt"/>
              </a:rPr>
              <a:t>DIVERSO</a:t>
            </a:r>
            <a:r>
              <a:rPr lang="it-IT" sz="3111" b="1" i="1" dirty="0" smtClean="0">
                <a:solidFill>
                  <a:schemeClr val="accent6">
                    <a:lumMod val="60000"/>
                    <a:lumOff val="40000"/>
                  </a:schemeClr>
                </a:solidFill>
                <a:latin typeface="+mn-lt"/>
              </a:rPr>
              <a:t> a …</a:t>
            </a:r>
            <a:br>
              <a:rPr lang="it-IT" sz="3111" b="1" i="1" dirty="0" smtClean="0">
                <a:solidFill>
                  <a:schemeClr val="accent6">
                    <a:lumMod val="60000"/>
                    <a:lumOff val="40000"/>
                  </a:schemeClr>
                </a:solidFill>
                <a:latin typeface="+mn-lt"/>
              </a:rPr>
            </a:br>
            <a:r>
              <a:rPr lang="it-IT" sz="3111" b="1" i="1" dirty="0" smtClean="0">
                <a:solidFill>
                  <a:srgbClr val="FF3399"/>
                </a:solidFill>
                <a:latin typeface="+mn-lt"/>
              </a:rPr>
              <a:t>                                         NESSUNO UGUALE</a:t>
            </a:r>
            <a:endParaRPr lang="it-IT" sz="3111" dirty="0">
              <a:solidFill>
                <a:srgbClr val="FF3399"/>
              </a:solidFill>
              <a:latin typeface="+mn-lt"/>
            </a:endParaRPr>
          </a:p>
        </p:txBody>
      </p:sp>
      <p:sp>
        <p:nvSpPr>
          <p:cNvPr id="3" name="Segnaposto contenuto 2"/>
          <p:cNvSpPr>
            <a:spLocks noGrp="1"/>
          </p:cNvSpPr>
          <p:nvPr>
            <p:ph idx="1"/>
          </p:nvPr>
        </p:nvSpPr>
        <p:spPr>
          <a:xfrm>
            <a:off x="457200" y="2667000"/>
            <a:ext cx="8229600" cy="3459163"/>
          </a:xfrm>
        </p:spPr>
        <p:txBody>
          <a:bodyPr/>
          <a:lstStyle/>
          <a:p>
            <a:endParaRPr lang="it-IT" b="1" i="1" dirty="0" smtClean="0"/>
          </a:p>
          <a:p>
            <a:r>
              <a:rPr lang="it-IT" sz="3300" b="1" i="1" dirty="0" smtClean="0">
                <a:solidFill>
                  <a:schemeClr val="accent1"/>
                </a:solidFill>
              </a:rPr>
              <a:t>Ogni essere umano ha le sue differenze che non vanno intese con un significato negativo ma che, anzi, rappresentano dei piccoli tesori che vanno valorizzati.</a:t>
            </a:r>
          </a:p>
          <a:p>
            <a:endParaRPr lang="it-IT"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3400"/>
            <a:ext cx="8229600" cy="990600"/>
          </a:xfrm>
        </p:spPr>
        <p:txBody>
          <a:bodyPr>
            <a:noAutofit/>
          </a:bodyPr>
          <a:lstStyle/>
          <a:p>
            <a:r>
              <a:rPr lang="it-IT" sz="3200" b="1" i="1" dirty="0" smtClean="0">
                <a:solidFill>
                  <a:srgbClr val="DF5BDF"/>
                </a:solidFill>
                <a:latin typeface="+mn-lt"/>
              </a:rPr>
              <a:t>Consegna :  </a:t>
            </a:r>
            <a:r>
              <a:rPr lang="it-IT" sz="3200" b="1" i="1" dirty="0" smtClean="0">
                <a:latin typeface="+mn-lt"/>
              </a:rPr>
              <a:t>  </a:t>
            </a:r>
            <a:r>
              <a:rPr lang="it-IT" sz="3200" b="1" i="1" dirty="0" smtClean="0">
                <a:solidFill>
                  <a:srgbClr val="3333CC"/>
                </a:solidFill>
                <a:latin typeface="+mn-lt"/>
              </a:rPr>
              <a:t>Ora esprimi le tue emozioni e impressioni, rispondendo a un questionario</a:t>
            </a:r>
            <a:r>
              <a:rPr lang="it-IT" sz="3200" b="1" i="1" dirty="0" smtClean="0">
                <a:latin typeface="+mn-lt"/>
              </a:rPr>
              <a:t>.</a:t>
            </a:r>
            <a:endParaRPr lang="it-IT" sz="3200" b="1" i="1" dirty="0">
              <a:latin typeface="+mn-lt"/>
            </a:endParaRPr>
          </a:p>
        </p:txBody>
      </p:sp>
      <p:sp>
        <p:nvSpPr>
          <p:cNvPr id="3" name="Segnaposto contenuto 2"/>
          <p:cNvSpPr>
            <a:spLocks noGrp="1"/>
          </p:cNvSpPr>
          <p:nvPr>
            <p:ph idx="1"/>
          </p:nvPr>
        </p:nvSpPr>
        <p:spPr>
          <a:xfrm>
            <a:off x="457200" y="1981199"/>
            <a:ext cx="8229600" cy="3810001"/>
          </a:xfrm>
        </p:spPr>
        <p:txBody>
          <a:bodyPr/>
          <a:lstStyle/>
          <a:p>
            <a:r>
              <a:rPr lang="it-IT" sz="2400" b="1" dirty="0" smtClean="0">
                <a:solidFill>
                  <a:schemeClr val="accent1">
                    <a:lumMod val="75000"/>
                  </a:schemeClr>
                </a:solidFill>
              </a:rPr>
              <a:t>Come definiresti il tuo atteggiamento rispetto all’omosessualità?</a:t>
            </a:r>
          </a:p>
          <a:p>
            <a:r>
              <a:rPr lang="it-IT" sz="2400" b="1" dirty="0" smtClean="0">
                <a:solidFill>
                  <a:schemeClr val="accent1">
                    <a:lumMod val="75000"/>
                  </a:schemeClr>
                </a:solidFill>
              </a:rPr>
              <a:t>Hai amici o conosci persone omosessuali? Rispetto a loro quali sentimenti (rifiuto, disagio, </a:t>
            </a:r>
            <a:r>
              <a:rPr lang="it-IT" sz="2400" b="1" dirty="0" err="1" smtClean="0">
                <a:solidFill>
                  <a:schemeClr val="accent1">
                    <a:lumMod val="75000"/>
                  </a:schemeClr>
                </a:solidFill>
              </a:rPr>
              <a:t>paura…</a:t>
            </a:r>
            <a:r>
              <a:rPr lang="it-IT" sz="2400" b="1" dirty="0" smtClean="0">
                <a:solidFill>
                  <a:schemeClr val="accent1">
                    <a:lumMod val="75000"/>
                  </a:schemeClr>
                </a:solidFill>
              </a:rPr>
              <a:t>) provi?</a:t>
            </a:r>
          </a:p>
          <a:p>
            <a:r>
              <a:rPr lang="it-IT" sz="2400" b="1" dirty="0" smtClean="0">
                <a:solidFill>
                  <a:schemeClr val="accent1">
                    <a:lumMod val="75000"/>
                  </a:schemeClr>
                </a:solidFill>
              </a:rPr>
              <a:t>Secondo te da cosa nasce il rifiuto e la discriminazione?</a:t>
            </a:r>
          </a:p>
          <a:p>
            <a:r>
              <a:rPr lang="it-IT" sz="2400" b="1" dirty="0" smtClean="0">
                <a:solidFill>
                  <a:schemeClr val="accent1">
                    <a:lumMod val="75000"/>
                  </a:schemeClr>
                </a:solidFill>
              </a:rPr>
              <a:t>Pensi che ogni persona abbia il diritto di amare senza condizionamenti sociali e discriminazioni?</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2800" b="1" i="1" dirty="0" smtClean="0">
                <a:solidFill>
                  <a:srgbClr val="FF9900"/>
                </a:solidFill>
                <a:latin typeface="+mn-lt"/>
              </a:rPr>
              <a:t/>
            </a:r>
            <a:br>
              <a:rPr lang="it-IT" sz="2800" b="1" i="1" dirty="0" smtClean="0">
                <a:solidFill>
                  <a:srgbClr val="FF9900"/>
                </a:solidFill>
                <a:latin typeface="+mn-lt"/>
              </a:rPr>
            </a:br>
            <a:r>
              <a:rPr lang="it-IT" sz="3600" b="1" i="1" dirty="0" smtClean="0">
                <a:solidFill>
                  <a:srgbClr val="FF9900"/>
                </a:solidFill>
                <a:latin typeface="+mn-lt"/>
              </a:rPr>
              <a:t>Atteggiamento rispetto all’omosessualità</a:t>
            </a:r>
            <a:r>
              <a:rPr lang="it-IT" sz="2800" dirty="0" smtClean="0">
                <a:solidFill>
                  <a:srgbClr val="FF9900"/>
                </a:solidFill>
                <a:latin typeface="+mn-lt"/>
              </a:rPr>
              <a:t/>
            </a:r>
            <a:br>
              <a:rPr lang="it-IT" sz="2800" dirty="0" smtClean="0">
                <a:solidFill>
                  <a:srgbClr val="FF9900"/>
                </a:solidFill>
                <a:latin typeface="+mn-lt"/>
              </a:rPr>
            </a:br>
            <a:endParaRPr lang="it-IT" sz="2800" dirty="0">
              <a:solidFill>
                <a:srgbClr val="FF9900"/>
              </a:solidFill>
              <a:latin typeface="+mn-lt"/>
            </a:endParaRPr>
          </a:p>
        </p:txBody>
      </p:sp>
      <p:graphicFrame>
        <p:nvGraphicFramePr>
          <p:cNvPr id="3" name="Segnaposto contenuto 2"/>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780208"/>
              </p:ext>
            </p:extLst>
          </p:nvPr>
        </p:nvGraphicFramePr>
        <p:xfrm>
          <a:off x="457200" y="1196752"/>
          <a:ext cx="8075240" cy="518457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3600" b="1" i="1" dirty="0" smtClean="0">
                <a:solidFill>
                  <a:srgbClr val="D60093"/>
                </a:solidFill>
                <a:latin typeface="+mn-lt"/>
              </a:rPr>
              <a:t>Sentimenti verso amici o conoscenti</a:t>
            </a:r>
            <a:endParaRPr lang="it-IT" sz="3600" b="1" i="1" dirty="0">
              <a:solidFill>
                <a:srgbClr val="D60093"/>
              </a:solidFill>
              <a:latin typeface="+mn-lt"/>
            </a:endParaRPr>
          </a:p>
        </p:txBody>
      </p:sp>
      <p:graphicFrame>
        <p:nvGraphicFramePr>
          <p:cNvPr id="4" name="Segnaposto contenuto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04450838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600" b="1" i="1" dirty="0" smtClean="0">
                <a:solidFill>
                  <a:srgbClr val="FF0000"/>
                </a:solidFill>
                <a:latin typeface="+mn-lt"/>
              </a:rPr>
              <a:t>Possibili Cause della discriminazione</a:t>
            </a:r>
            <a:endParaRPr lang="it-IT" sz="3600" b="1" i="1" dirty="0">
              <a:solidFill>
                <a:srgbClr val="FF0000"/>
              </a:solidFill>
              <a:latin typeface="+mn-lt"/>
            </a:endParaRPr>
          </a:p>
        </p:txBody>
      </p:sp>
      <p:graphicFrame>
        <p:nvGraphicFramePr>
          <p:cNvPr id="4" name="Segnaposto contenuto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5726710"/>
              </p:ext>
            </p:extLst>
          </p:nvPr>
        </p:nvGraphicFramePr>
        <p:xfrm>
          <a:off x="457200" y="1772816"/>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878360" y="97979"/>
            <a:ext cx="5544183" cy="6626007"/>
          </a:xfr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69018103"/>
      </p:ext>
    </p:extLst>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332656"/>
            <a:ext cx="8712968" cy="1287016"/>
          </a:xfrm>
        </p:spPr>
        <p:txBody>
          <a:bodyPr>
            <a:noAutofit/>
          </a:bodyPr>
          <a:lstStyle/>
          <a:p>
            <a:r>
              <a:rPr lang="it-IT" sz="3200" b="1" i="1" dirty="0" smtClean="0">
                <a:solidFill>
                  <a:srgbClr val="FF3399"/>
                </a:solidFill>
                <a:latin typeface="+mn-lt"/>
              </a:rPr>
              <a:t>Pensi che ogni persona abbia diritto</a:t>
            </a:r>
            <a:r>
              <a:rPr lang="it-IT" sz="3200" b="1" i="1" dirty="0">
                <a:solidFill>
                  <a:srgbClr val="FF3399"/>
                </a:solidFill>
                <a:latin typeface="+mn-lt"/>
              </a:rPr>
              <a:t> </a:t>
            </a:r>
            <a:r>
              <a:rPr lang="it-IT" sz="3200" b="1" i="1" dirty="0" smtClean="0">
                <a:solidFill>
                  <a:srgbClr val="FF3399"/>
                </a:solidFill>
                <a:latin typeface="+mn-lt"/>
              </a:rPr>
              <a:t>di amare senza condizionamenti e discriminazioni?</a:t>
            </a:r>
            <a:endParaRPr lang="it-IT" sz="3200" b="1" i="1" dirty="0">
              <a:solidFill>
                <a:srgbClr val="FF3399"/>
              </a:solidFill>
              <a:latin typeface="+mn-lt"/>
            </a:endParaRPr>
          </a:p>
        </p:txBody>
      </p:sp>
      <p:graphicFrame>
        <p:nvGraphicFramePr>
          <p:cNvPr id="4" name="Segnaposto contenuto 3"/>
          <p:cNvGraphicFramePr>
            <a:graphicFrameLocks noGrp="1"/>
          </p:cNvGraphicFramePr>
          <p:nvPr>
            <p:ph idx="1"/>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99013665"/>
              </p:ext>
            </p:extLst>
          </p:nvPr>
        </p:nvGraphicFramePr>
        <p:xfrm>
          <a:off x="457200" y="1988840"/>
          <a:ext cx="7715200" cy="4310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53851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304800" y="274638"/>
            <a:ext cx="8382000" cy="1143000"/>
          </a:xfrm>
        </p:spPr>
        <p:txBody>
          <a:bodyPr>
            <a:normAutofit/>
          </a:bodyPr>
          <a:lstStyle/>
          <a:p>
            <a:r>
              <a:rPr lang="it-IT" sz="3200" b="1" dirty="0" smtClean="0">
                <a:solidFill>
                  <a:srgbClr val="FF3399"/>
                </a:solidFill>
                <a:latin typeface="+mn-lt"/>
              </a:rPr>
              <a:t>17 MAGGIO GIORNATA INTERNAZIONALE CONTRO L’OMOFOBIA</a:t>
            </a:r>
            <a:endParaRPr lang="it-IT" sz="3200" dirty="0">
              <a:solidFill>
                <a:srgbClr val="FF3399"/>
              </a:solidFill>
              <a:latin typeface="+mn-lt"/>
            </a:endParaRPr>
          </a:p>
        </p:txBody>
      </p:sp>
      <p:sp>
        <p:nvSpPr>
          <p:cNvPr id="3" name="Segnaposto contenuto 2"/>
          <p:cNvSpPr>
            <a:spLocks noGrp="1"/>
          </p:cNvSpPr>
          <p:nvPr>
            <p:ph idx="1"/>
          </p:nvPr>
        </p:nvSpPr>
        <p:spPr>
          <a:xfrm>
            <a:off x="457200" y="1600200"/>
            <a:ext cx="8077200" cy="4525963"/>
          </a:xfrm>
        </p:spPr>
        <p:txBody>
          <a:bodyPr>
            <a:noAutofit/>
          </a:bodyPr>
          <a:lstStyle/>
          <a:p>
            <a:r>
              <a:rPr lang="it-IT" sz="2400" b="1" i="1" dirty="0" smtClean="0">
                <a:solidFill>
                  <a:srgbClr val="3333CC"/>
                </a:solidFill>
              </a:rPr>
              <a:t>La Giornata internazionale contro l'omofobia, la </a:t>
            </a:r>
            <a:r>
              <a:rPr lang="it-IT" sz="2400" b="1" i="1" dirty="0" err="1" smtClean="0">
                <a:solidFill>
                  <a:srgbClr val="3333CC"/>
                </a:solidFill>
              </a:rPr>
              <a:t>bifobia</a:t>
            </a:r>
            <a:r>
              <a:rPr lang="it-IT" sz="2400" b="1" i="1" dirty="0" smtClean="0">
                <a:solidFill>
                  <a:srgbClr val="3333CC"/>
                </a:solidFill>
              </a:rPr>
              <a:t> e la </a:t>
            </a:r>
            <a:r>
              <a:rPr lang="it-IT" sz="2400" b="1" i="1" dirty="0" err="1" smtClean="0">
                <a:solidFill>
                  <a:srgbClr val="3333CC"/>
                </a:solidFill>
              </a:rPr>
              <a:t>transfobia</a:t>
            </a:r>
            <a:r>
              <a:rPr lang="it-IT" sz="2400" b="1" i="1" dirty="0" smtClean="0">
                <a:solidFill>
                  <a:srgbClr val="3333CC"/>
                </a:solidFill>
              </a:rPr>
              <a:t>, ricorda come il 17 maggio del 1990 l'Organizzazione Mondiale della Sanità (Oms) eliminò l'omosessualità dalla lista delle malattie mentali. Ci vollero ancora quattro anni perché la decisione divenisse operativa, con la successiva edizione del </a:t>
            </a:r>
            <a:r>
              <a:rPr lang="it-IT" sz="2400" b="1" i="1" dirty="0" err="1" smtClean="0">
                <a:solidFill>
                  <a:srgbClr val="3333CC"/>
                </a:solidFill>
              </a:rPr>
              <a:t>Dsm</a:t>
            </a:r>
            <a:r>
              <a:rPr lang="it-IT" sz="2400" b="1" i="1" dirty="0" smtClean="0">
                <a:solidFill>
                  <a:srgbClr val="3333CC"/>
                </a:solidFill>
              </a:rPr>
              <a:t> (</a:t>
            </a:r>
            <a:r>
              <a:rPr lang="it-IT" sz="2400" b="1" i="1" dirty="0" err="1" smtClean="0">
                <a:solidFill>
                  <a:srgbClr val="3333CC"/>
                </a:solidFill>
              </a:rPr>
              <a:t>Diagnostic</a:t>
            </a:r>
            <a:r>
              <a:rPr lang="it-IT" sz="2400" b="1" i="1" dirty="0" smtClean="0">
                <a:solidFill>
                  <a:srgbClr val="3333CC"/>
                </a:solidFill>
              </a:rPr>
              <a:t> and </a:t>
            </a:r>
            <a:r>
              <a:rPr lang="it-IT" sz="2400" b="1" i="1" dirty="0" err="1" smtClean="0">
                <a:solidFill>
                  <a:srgbClr val="3333CC"/>
                </a:solidFill>
              </a:rPr>
              <a:t>Statistical</a:t>
            </a:r>
            <a:r>
              <a:rPr lang="it-IT" sz="2400" b="1" i="1" dirty="0" smtClean="0">
                <a:solidFill>
                  <a:srgbClr val="3333CC"/>
                </a:solidFill>
              </a:rPr>
              <a:t> </a:t>
            </a:r>
            <a:r>
              <a:rPr lang="it-IT" sz="2400" b="1" i="1" dirty="0" err="1" smtClean="0">
                <a:solidFill>
                  <a:srgbClr val="3333CC"/>
                </a:solidFill>
              </a:rPr>
              <a:t>Manual</a:t>
            </a:r>
            <a:r>
              <a:rPr lang="it-IT" sz="2400" b="1" i="1" dirty="0" smtClean="0">
                <a:solidFill>
                  <a:srgbClr val="3333CC"/>
                </a:solidFill>
              </a:rPr>
              <a:t> </a:t>
            </a:r>
            <a:r>
              <a:rPr lang="it-IT" sz="2400" b="1" i="1" dirty="0" err="1" smtClean="0">
                <a:solidFill>
                  <a:srgbClr val="3333CC"/>
                </a:solidFill>
              </a:rPr>
              <a:t>of</a:t>
            </a:r>
            <a:r>
              <a:rPr lang="it-IT" sz="2400" b="1" i="1" dirty="0" smtClean="0">
                <a:solidFill>
                  <a:srgbClr val="3333CC"/>
                </a:solidFill>
              </a:rPr>
              <a:t> </a:t>
            </a:r>
            <a:r>
              <a:rPr lang="it-IT" sz="2400" b="1" i="1" dirty="0" err="1" smtClean="0">
                <a:solidFill>
                  <a:srgbClr val="3333CC"/>
                </a:solidFill>
              </a:rPr>
              <a:t>Mental</a:t>
            </a:r>
            <a:r>
              <a:rPr lang="it-IT" sz="2400" b="1" i="1" dirty="0" smtClean="0">
                <a:solidFill>
                  <a:srgbClr val="3333CC"/>
                </a:solidFill>
              </a:rPr>
              <a:t> </a:t>
            </a:r>
            <a:r>
              <a:rPr lang="it-IT" sz="2400" b="1" i="1" dirty="0" err="1" smtClean="0">
                <a:solidFill>
                  <a:srgbClr val="3333CC"/>
                </a:solidFill>
              </a:rPr>
              <a:t>Disorders</a:t>
            </a:r>
            <a:r>
              <a:rPr lang="it-IT" sz="2400" b="1" i="1" dirty="0" smtClean="0">
                <a:solidFill>
                  <a:srgbClr val="3333CC"/>
                </a:solidFill>
              </a:rPr>
              <a:t>), il quarto, stilato nel 1994. </a:t>
            </a:r>
          </a:p>
          <a:p>
            <a:r>
              <a:rPr lang="it-IT" sz="2400" b="1" i="1" dirty="0" smtClean="0">
                <a:solidFill>
                  <a:srgbClr val="3333CC"/>
                </a:solidFill>
              </a:rPr>
              <a:t>L'Ue ha fatto propria questa data nel 2007, con una risoluzione del Parlamento europeo, e il 17 maggio è diventata la Giornata internazionale dedicata ogni anno al contrasto dell'omofobia e della </a:t>
            </a:r>
            <a:r>
              <a:rPr lang="it-IT" sz="2400" b="1" i="1" dirty="0" err="1" smtClean="0">
                <a:solidFill>
                  <a:srgbClr val="3333CC"/>
                </a:solidFill>
              </a:rPr>
              <a:t>transfobia</a:t>
            </a:r>
            <a:r>
              <a:rPr lang="it-IT" sz="2400" b="1" i="1" dirty="0" smtClean="0">
                <a:solidFill>
                  <a:srgbClr val="3333CC"/>
                </a:solidFill>
              </a:rPr>
              <a:t>.</a:t>
            </a:r>
            <a:endParaRPr lang="it-IT" sz="2400" b="1" i="1" dirty="0">
              <a:solidFill>
                <a:srgbClr val="3333CC"/>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28600"/>
            <a:ext cx="8229600" cy="1189038"/>
          </a:xfrm>
        </p:spPr>
        <p:txBody>
          <a:bodyPr>
            <a:normAutofit/>
          </a:bodyPr>
          <a:lstStyle/>
          <a:p>
            <a:r>
              <a:rPr lang="it-IT" sz="2600" b="1" dirty="0" smtClean="0">
                <a:solidFill>
                  <a:schemeClr val="accent2">
                    <a:lumMod val="60000"/>
                    <a:lumOff val="40000"/>
                  </a:schemeClr>
                </a:solidFill>
                <a:latin typeface="+mn-lt"/>
              </a:rPr>
              <a:t>17 maggio 2015  </a:t>
            </a:r>
            <a:br>
              <a:rPr lang="it-IT" sz="2600" b="1" dirty="0" smtClean="0">
                <a:solidFill>
                  <a:schemeClr val="accent2">
                    <a:lumMod val="60000"/>
                    <a:lumOff val="40000"/>
                  </a:schemeClr>
                </a:solidFill>
                <a:latin typeface="+mn-lt"/>
              </a:rPr>
            </a:br>
            <a:r>
              <a:rPr lang="it-IT" sz="2600" b="1" dirty="0" smtClean="0">
                <a:solidFill>
                  <a:schemeClr val="accent2">
                    <a:lumMod val="60000"/>
                    <a:lumOff val="40000"/>
                  </a:schemeClr>
                </a:solidFill>
                <a:latin typeface="+mn-lt"/>
              </a:rPr>
              <a:t>Messaggio del Presidente della Repubblica</a:t>
            </a:r>
            <a:endParaRPr lang="it-IT" sz="2600" b="1" dirty="0">
              <a:solidFill>
                <a:schemeClr val="accent2">
                  <a:lumMod val="60000"/>
                  <a:lumOff val="40000"/>
                </a:schemeClr>
              </a:solidFill>
              <a:latin typeface="+mn-lt"/>
            </a:endParaRPr>
          </a:p>
        </p:txBody>
      </p:sp>
      <p:sp>
        <p:nvSpPr>
          <p:cNvPr id="3" name="Segnaposto contenuto 2"/>
          <p:cNvSpPr>
            <a:spLocks noGrp="1"/>
          </p:cNvSpPr>
          <p:nvPr>
            <p:ph idx="1"/>
          </p:nvPr>
        </p:nvSpPr>
        <p:spPr>
          <a:xfrm>
            <a:off x="304800" y="1417638"/>
            <a:ext cx="8382000" cy="5135562"/>
          </a:xfrm>
        </p:spPr>
        <p:txBody>
          <a:bodyPr>
            <a:noAutofit/>
          </a:bodyPr>
          <a:lstStyle/>
          <a:p>
            <a:pPr algn="just">
              <a:buNone/>
            </a:pPr>
            <a:r>
              <a:rPr lang="it-IT" sz="2200" b="1" i="1" dirty="0" smtClean="0">
                <a:solidFill>
                  <a:schemeClr val="accent1">
                    <a:lumMod val="75000"/>
                  </a:schemeClr>
                </a:solidFill>
              </a:rPr>
              <a:t>   </a:t>
            </a:r>
            <a:r>
              <a:rPr lang="it-IT" sz="2400" b="1" i="1" dirty="0" smtClean="0">
                <a:solidFill>
                  <a:schemeClr val="accent1">
                    <a:lumMod val="75000"/>
                  </a:schemeClr>
                </a:solidFill>
              </a:rPr>
              <a:t>"Le discriminazioni, le violenze morali e fisiche, non sono solo una grave ferita ai singoli, ma offendono la libertà di tutti, insidiano la coesione sociale, limitano la crescita civile. Dobbiamo promuovere il rispetto delle </a:t>
            </a:r>
            <a:r>
              <a:rPr lang="it-IT" sz="2400" b="1" i="1" dirty="0" err="1" smtClean="0">
                <a:solidFill>
                  <a:schemeClr val="accent1">
                    <a:lumMod val="75000"/>
                  </a:schemeClr>
                </a:solidFill>
              </a:rPr>
              <a:t>differenze…</a:t>
            </a:r>
            <a:r>
              <a:rPr lang="it-IT" sz="2400" b="1" i="1" dirty="0" smtClean="0">
                <a:solidFill>
                  <a:schemeClr val="accent1">
                    <a:lumMod val="75000"/>
                  </a:schemeClr>
                </a:solidFill>
              </a:rPr>
              <a:t> E dobbiamo parlarne con i giovani, perché purtroppo continuano a registrarsi atti di bullismo contro ragazze e ragazzi, che talvolta spingono alla disperazione. È compito della società nel suo insieme abbattere i pregiudizi dell'intolleranza. E costruire al loro posto una cultura che assuma l'inclusione come obiettivo sociale, che applichi il principio di eguaglianza alle minoranze, che contrasti l'omofobia e la </a:t>
            </a:r>
            <a:r>
              <a:rPr lang="it-IT" sz="2400" b="1" i="1" dirty="0" err="1" smtClean="0">
                <a:solidFill>
                  <a:schemeClr val="accent1">
                    <a:lumMod val="75000"/>
                  </a:schemeClr>
                </a:solidFill>
              </a:rPr>
              <a:t>transfobia</a:t>
            </a:r>
            <a:r>
              <a:rPr lang="it-IT" sz="2400" b="1" i="1" dirty="0" smtClean="0">
                <a:solidFill>
                  <a:schemeClr val="accent1">
                    <a:lumMod val="75000"/>
                  </a:schemeClr>
                </a:solidFill>
              </a:rPr>
              <a:t>, perché la piena affermazione di ogni persona è una ricchezza inestimabile per l'intera comunità". </a:t>
            </a:r>
            <a:endParaRPr lang="it-IT" sz="2400" b="1" i="1" dirty="0">
              <a:solidFill>
                <a:schemeClr val="accent1">
                  <a:lumMod val="75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smtClean="0">
                <a:solidFill>
                  <a:schemeClr val="accent6">
                    <a:lumMod val="20000"/>
                    <a:lumOff val="80000"/>
                  </a:schemeClr>
                </a:solidFill>
                <a:latin typeface="+mn-lt"/>
              </a:rPr>
              <a:t>Il messaggio di </a:t>
            </a:r>
            <a:r>
              <a:rPr lang="it-IT" sz="3200" b="1" dirty="0" err="1" smtClean="0">
                <a:solidFill>
                  <a:schemeClr val="accent6">
                    <a:lumMod val="20000"/>
                    <a:lumOff val="80000"/>
                  </a:schemeClr>
                </a:solidFill>
                <a:latin typeface="+mn-lt"/>
              </a:rPr>
              <a:t>Barack</a:t>
            </a:r>
            <a:r>
              <a:rPr lang="it-IT" sz="3200" b="1" dirty="0" smtClean="0">
                <a:solidFill>
                  <a:schemeClr val="accent6">
                    <a:lumMod val="20000"/>
                    <a:lumOff val="80000"/>
                  </a:schemeClr>
                </a:solidFill>
                <a:latin typeface="+mn-lt"/>
              </a:rPr>
              <a:t> </a:t>
            </a:r>
            <a:r>
              <a:rPr lang="it-IT" sz="3200" b="1" dirty="0" err="1" smtClean="0">
                <a:solidFill>
                  <a:schemeClr val="accent6">
                    <a:lumMod val="20000"/>
                    <a:lumOff val="80000"/>
                  </a:schemeClr>
                </a:solidFill>
                <a:latin typeface="+mn-lt"/>
              </a:rPr>
              <a:t>Obama</a:t>
            </a:r>
            <a:r>
              <a:rPr lang="it-IT" sz="3200" b="1" dirty="0" smtClean="0">
                <a:solidFill>
                  <a:schemeClr val="accent6">
                    <a:lumMod val="20000"/>
                    <a:lumOff val="80000"/>
                  </a:schemeClr>
                </a:solidFill>
                <a:latin typeface="+mn-lt"/>
              </a:rPr>
              <a:t> </a:t>
            </a:r>
            <a:endParaRPr lang="it-IT" sz="3200" dirty="0">
              <a:solidFill>
                <a:schemeClr val="accent6">
                  <a:lumMod val="20000"/>
                  <a:lumOff val="80000"/>
                </a:schemeClr>
              </a:solidFill>
              <a:latin typeface="+mn-lt"/>
            </a:endParaRPr>
          </a:p>
        </p:txBody>
      </p:sp>
      <p:sp>
        <p:nvSpPr>
          <p:cNvPr id="3" name="Segnaposto contenuto 2"/>
          <p:cNvSpPr>
            <a:spLocks noGrp="1"/>
          </p:cNvSpPr>
          <p:nvPr>
            <p:ph idx="1"/>
          </p:nvPr>
        </p:nvSpPr>
        <p:spPr>
          <a:xfrm>
            <a:off x="457200" y="1417638"/>
            <a:ext cx="8229600" cy="4708525"/>
          </a:xfrm>
        </p:spPr>
        <p:txBody>
          <a:bodyPr>
            <a:normAutofit/>
          </a:bodyPr>
          <a:lstStyle/>
          <a:p>
            <a:endParaRPr lang="it-IT" sz="2400" b="1" dirty="0" smtClean="0"/>
          </a:p>
          <a:p>
            <a:r>
              <a:rPr lang="it-IT" sz="2400" b="1" dirty="0" smtClean="0">
                <a:solidFill>
                  <a:srgbClr val="3333CC"/>
                </a:solidFill>
              </a:rPr>
              <a:t>"I diritti di lesbiche, gay, bisessuali e </a:t>
            </a:r>
            <a:r>
              <a:rPr lang="it-IT" sz="2400" b="1" dirty="0" err="1" smtClean="0">
                <a:solidFill>
                  <a:srgbClr val="3333CC"/>
                </a:solidFill>
              </a:rPr>
              <a:t>transgender</a:t>
            </a:r>
            <a:r>
              <a:rPr lang="it-IT" sz="2400" b="1" dirty="0" smtClean="0">
                <a:solidFill>
                  <a:srgbClr val="3333CC"/>
                </a:solidFill>
              </a:rPr>
              <a:t> (LGBT) sono diritti umani. Tutti devono poter vivere senza paura, violenza, discriminazione, indipendentemente da chi sono e da chi amano", affermano il presidente americano e la first lady Michelle </a:t>
            </a:r>
            <a:r>
              <a:rPr lang="it-IT" sz="2400" b="1" dirty="0" err="1" smtClean="0">
                <a:solidFill>
                  <a:srgbClr val="3333CC"/>
                </a:solidFill>
              </a:rPr>
              <a:t>Obama</a:t>
            </a:r>
            <a:r>
              <a:rPr lang="it-IT" sz="2400" b="1" dirty="0" smtClean="0">
                <a:solidFill>
                  <a:srgbClr val="3333CC"/>
                </a:solidFill>
              </a:rPr>
              <a:t>. "Orgoglioso dei passi che gli Usa hanno compiuto per rendere una priorità i diritti LGBT nel mondo”- ha continuato- "questa battaglia non sarà vinta in un giorno. Ma continueremo a lavorare in questa direzione negli Usa e all'estero".</a:t>
            </a:r>
            <a:endParaRPr lang="it-IT" sz="2400" dirty="0">
              <a:solidFill>
                <a:srgbClr val="3333CC"/>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175" y="548680"/>
            <a:ext cx="8001025" cy="899120"/>
          </a:xfrm>
        </p:spPr>
        <p:txBody>
          <a:bodyPr>
            <a:noAutofit/>
          </a:bodyPr>
          <a:lstStyle/>
          <a:p>
            <a:r>
              <a:rPr lang="it-IT" sz="3500" b="1" i="1" dirty="0" smtClean="0">
                <a:solidFill>
                  <a:schemeClr val="accent6">
                    <a:lumMod val="75000"/>
                  </a:schemeClr>
                </a:solidFill>
                <a:latin typeface="+mn-lt"/>
              </a:rPr>
              <a:t>Pensi che si debba parlare di </a:t>
            </a:r>
            <a:br>
              <a:rPr lang="it-IT" sz="3500" b="1" i="1" dirty="0" smtClean="0">
                <a:solidFill>
                  <a:schemeClr val="accent6">
                    <a:lumMod val="75000"/>
                  </a:schemeClr>
                </a:solidFill>
                <a:latin typeface="+mn-lt"/>
              </a:rPr>
            </a:br>
            <a:r>
              <a:rPr lang="it-IT" sz="3500" b="1" i="1" dirty="0" smtClean="0">
                <a:solidFill>
                  <a:schemeClr val="accent6">
                    <a:lumMod val="75000"/>
                  </a:schemeClr>
                </a:solidFill>
                <a:latin typeface="+mn-lt"/>
              </a:rPr>
              <a:t>questi temi a scuola? Perché?</a:t>
            </a:r>
            <a:r>
              <a:rPr lang="it-IT" sz="3000" dirty="0" smtClean="0">
                <a:solidFill>
                  <a:schemeClr val="accent6">
                    <a:lumMod val="75000"/>
                  </a:schemeClr>
                </a:solidFill>
                <a:latin typeface="+mn-lt"/>
              </a:rPr>
              <a:t/>
            </a:r>
            <a:br>
              <a:rPr lang="it-IT" sz="3000" dirty="0" smtClean="0">
                <a:solidFill>
                  <a:schemeClr val="accent6">
                    <a:lumMod val="75000"/>
                  </a:schemeClr>
                </a:solidFill>
                <a:latin typeface="+mn-lt"/>
              </a:rPr>
            </a:br>
            <a:endParaRPr lang="it-IT" sz="3000" dirty="0">
              <a:solidFill>
                <a:schemeClr val="accent6">
                  <a:lumMod val="75000"/>
                </a:schemeClr>
              </a:solidFill>
              <a:latin typeface="+mn-lt"/>
            </a:endParaRPr>
          </a:p>
        </p:txBody>
      </p:sp>
      <p:sp>
        <p:nvSpPr>
          <p:cNvPr id="3" name="Segnaposto contenuto 2"/>
          <p:cNvSpPr>
            <a:spLocks noGrp="1"/>
          </p:cNvSpPr>
          <p:nvPr>
            <p:ph idx="1"/>
          </p:nvPr>
        </p:nvSpPr>
        <p:spPr>
          <a:xfrm>
            <a:off x="762000" y="1700808"/>
            <a:ext cx="7924800" cy="4425355"/>
          </a:xfrm>
        </p:spPr>
        <p:txBody>
          <a:bodyPr>
            <a:normAutofit lnSpcReduction="10000"/>
          </a:bodyPr>
          <a:lstStyle/>
          <a:p>
            <a:r>
              <a:rPr lang="it-IT" b="1" dirty="0" smtClean="0">
                <a:solidFill>
                  <a:schemeClr val="accent1">
                    <a:lumMod val="50000"/>
                  </a:schemeClr>
                </a:solidFill>
              </a:rPr>
              <a:t>Per conoscere gli stereotipi che condizionano i nostri giudizi</a:t>
            </a:r>
          </a:p>
          <a:p>
            <a:r>
              <a:rPr lang="it-IT" b="1" dirty="0" smtClean="0">
                <a:solidFill>
                  <a:schemeClr val="accent1">
                    <a:lumMod val="50000"/>
                  </a:schemeClr>
                </a:solidFill>
              </a:rPr>
              <a:t>Per riconoscere i pregiudizi che</a:t>
            </a:r>
          </a:p>
          <a:p>
            <a:pPr marL="0" indent="0">
              <a:buNone/>
            </a:pPr>
            <a:r>
              <a:rPr lang="it-IT" b="1" dirty="0">
                <a:solidFill>
                  <a:schemeClr val="accent1">
                    <a:lumMod val="50000"/>
                  </a:schemeClr>
                </a:solidFill>
              </a:rPr>
              <a:t> </a:t>
            </a:r>
            <a:r>
              <a:rPr lang="it-IT" b="1" dirty="0" smtClean="0">
                <a:solidFill>
                  <a:schemeClr val="accent1">
                    <a:lumMod val="50000"/>
                  </a:schemeClr>
                </a:solidFill>
              </a:rPr>
              <a:t> </a:t>
            </a:r>
            <a:r>
              <a:rPr lang="it-IT" b="1" dirty="0" smtClean="0">
                <a:solidFill>
                  <a:schemeClr val="accent1">
                    <a:lumMod val="50000"/>
                  </a:schemeClr>
                </a:solidFill>
              </a:rPr>
              <a:t>  influenzano </a:t>
            </a:r>
            <a:r>
              <a:rPr lang="it-IT" b="1" dirty="0" smtClean="0">
                <a:solidFill>
                  <a:schemeClr val="accent1">
                    <a:lumMod val="50000"/>
                  </a:schemeClr>
                </a:solidFill>
              </a:rPr>
              <a:t>i nostri comportamenti</a:t>
            </a:r>
          </a:p>
          <a:p>
            <a:r>
              <a:rPr lang="it-IT" b="1" dirty="0" smtClean="0">
                <a:solidFill>
                  <a:schemeClr val="accent1">
                    <a:lumMod val="50000"/>
                  </a:schemeClr>
                </a:solidFill>
              </a:rPr>
              <a:t>Per riflettere sui comportamenti e</a:t>
            </a:r>
          </a:p>
          <a:p>
            <a:pPr marL="0" indent="0">
              <a:buNone/>
            </a:pPr>
            <a:r>
              <a:rPr lang="it-IT" b="1" dirty="0" smtClean="0">
                <a:solidFill>
                  <a:schemeClr val="accent1">
                    <a:lumMod val="50000"/>
                  </a:schemeClr>
                </a:solidFill>
              </a:rPr>
              <a:t>  </a:t>
            </a:r>
            <a:r>
              <a:rPr lang="it-IT" b="1" dirty="0" smtClean="0">
                <a:solidFill>
                  <a:schemeClr val="accent1">
                    <a:lumMod val="50000"/>
                  </a:schemeClr>
                </a:solidFill>
              </a:rPr>
              <a:t>  superare </a:t>
            </a:r>
            <a:r>
              <a:rPr lang="it-IT" b="1" dirty="0" smtClean="0">
                <a:solidFill>
                  <a:schemeClr val="accent1">
                    <a:lumMod val="50000"/>
                  </a:schemeClr>
                </a:solidFill>
              </a:rPr>
              <a:t>la paura del diverso</a:t>
            </a:r>
          </a:p>
          <a:p>
            <a:r>
              <a:rPr lang="it-IT" b="1" dirty="0" smtClean="0">
                <a:solidFill>
                  <a:schemeClr val="accent1">
                    <a:lumMod val="50000"/>
                  </a:schemeClr>
                </a:solidFill>
              </a:rPr>
              <a:t>Per imparare a rispettare l’altro come </a:t>
            </a:r>
          </a:p>
          <a:p>
            <a:pPr marL="0" indent="0">
              <a:buNone/>
            </a:pPr>
            <a:r>
              <a:rPr lang="it-IT" b="1" dirty="0" smtClean="0">
                <a:solidFill>
                  <a:schemeClr val="accent1">
                    <a:lumMod val="50000"/>
                  </a:schemeClr>
                </a:solidFill>
              </a:rPr>
              <a:t>  </a:t>
            </a:r>
            <a:r>
              <a:rPr lang="it-IT" b="1" dirty="0" smtClean="0">
                <a:solidFill>
                  <a:schemeClr val="accent1">
                    <a:lumMod val="50000"/>
                  </a:schemeClr>
                </a:solidFill>
              </a:rPr>
              <a:t>  persona </a:t>
            </a:r>
            <a:r>
              <a:rPr lang="it-IT" b="1" dirty="0" smtClean="0">
                <a:solidFill>
                  <a:schemeClr val="accent1">
                    <a:lumMod val="50000"/>
                  </a:schemeClr>
                </a:solidFill>
              </a:rPr>
              <a:t>e soggetto di diritti</a:t>
            </a:r>
          </a:p>
          <a:p>
            <a:pPr marL="0" indent="0">
              <a:buNone/>
            </a:pPr>
            <a:endParaRPr lang="it-IT" dirty="0">
              <a:solidFill>
                <a:srgbClr val="FF3399"/>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Segnaposto contenuto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95536" y="1196752"/>
            <a:ext cx="8316124" cy="4677820"/>
          </a:xfrm>
          <a:prstGeom prst="rect">
            <a:avLst/>
          </a:prstGeom>
        </p:spPr>
      </p:pic>
      <p:sp>
        <p:nvSpPr>
          <p:cNvPr id="7" name="Rettangolo 6"/>
          <p:cNvSpPr/>
          <p:nvPr/>
        </p:nvSpPr>
        <p:spPr>
          <a:xfrm>
            <a:off x="395536" y="5093543"/>
            <a:ext cx="6408712" cy="646331"/>
          </a:xfrm>
          <a:prstGeom prst="rect">
            <a:avLst/>
          </a:prstGeom>
        </p:spPr>
        <p:txBody>
          <a:bodyPr wrap="square">
            <a:spAutoFit/>
          </a:bodyPr>
          <a:lstStyle/>
          <a:p>
            <a:r>
              <a:rPr lang="it-IT" dirty="0" smtClean="0">
                <a:solidFill>
                  <a:schemeClr val="bg1"/>
                </a:solidFill>
              </a:rPr>
              <a:t>Federica </a:t>
            </a:r>
            <a:r>
              <a:rPr lang="it-IT" dirty="0" err="1" smtClean="0">
                <a:solidFill>
                  <a:schemeClr val="bg1"/>
                </a:solidFill>
              </a:rPr>
              <a:t>Raccuglia</a:t>
            </a:r>
            <a:r>
              <a:rPr lang="it-IT" dirty="0" smtClean="0">
                <a:solidFill>
                  <a:schemeClr val="bg1"/>
                </a:solidFill>
              </a:rPr>
              <a:t> e Pietro </a:t>
            </a:r>
            <a:r>
              <a:rPr lang="it-IT" dirty="0" err="1" smtClean="0">
                <a:solidFill>
                  <a:schemeClr val="bg1"/>
                </a:solidFill>
              </a:rPr>
              <a:t>Randazzo</a:t>
            </a:r>
            <a:r>
              <a:rPr lang="it-IT" dirty="0" smtClean="0">
                <a:solidFill>
                  <a:schemeClr val="bg1"/>
                </a:solidFill>
              </a:rPr>
              <a:t> della Classe V B presentano il lavoro su Stereotipi e pregiudizi</a:t>
            </a:r>
            <a:endParaRPr lang="it-IT"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90506090"/>
      </p:ext>
    </p:extLst>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543644" y="980728"/>
            <a:ext cx="8153400" cy="1686272"/>
          </a:xfrm>
        </p:spPr>
        <p:txBody>
          <a:bodyPr>
            <a:normAutofit fontScale="90000"/>
          </a:bodyPr>
          <a:lstStyle/>
          <a:p>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sz="3556" b="1" dirty="0" smtClean="0">
                <a:latin typeface="Cambria"/>
              </a:rPr>
              <a:t>Istituto Magistrale Statale </a:t>
            </a:r>
            <a:br>
              <a:rPr lang="it-IT" sz="3556" b="1" dirty="0" smtClean="0">
                <a:latin typeface="Cambria"/>
              </a:rPr>
            </a:br>
            <a:r>
              <a:rPr lang="it-IT" sz="3556" b="1" dirty="0" smtClean="0">
                <a:latin typeface="Cambria"/>
              </a:rPr>
              <a:t>Regina Margherita</a:t>
            </a:r>
            <a:br>
              <a:rPr lang="it-IT" sz="3556" b="1" dirty="0" smtClean="0">
                <a:latin typeface="Cambria"/>
              </a:rPr>
            </a:br>
            <a:r>
              <a:rPr lang="it-IT" sz="3111" b="1" dirty="0" smtClean="0">
                <a:latin typeface="Cambria"/>
              </a:rPr>
              <a:t>Anno scolastico 2014-2015</a:t>
            </a:r>
            <a:r>
              <a:rPr lang="it-IT" sz="3111" dirty="0" smtClean="0">
                <a:latin typeface="Cambria"/>
              </a:rPr>
              <a:t/>
            </a:r>
            <a:br>
              <a:rPr lang="it-IT" sz="3111" dirty="0" smtClean="0">
                <a:latin typeface="Cambria"/>
              </a:rPr>
            </a:br>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sz="2800" dirty="0" smtClean="0">
                <a:latin typeface="Cambria"/>
              </a:rPr>
              <a:t/>
            </a:r>
            <a:br>
              <a:rPr lang="it-IT" sz="2800" dirty="0" smtClean="0">
                <a:latin typeface="Cambria"/>
              </a:rPr>
            </a:br>
            <a:r>
              <a:rPr lang="it-IT" sz="2800" dirty="0" smtClean="0">
                <a:latin typeface="Cambria"/>
              </a:rPr>
              <a:t/>
            </a:r>
            <a:br>
              <a:rPr lang="it-IT" sz="2800" dirty="0" smtClean="0">
                <a:latin typeface="Cambria"/>
              </a:rPr>
            </a:br>
            <a:endParaRPr lang="it-IT" sz="2800" dirty="0">
              <a:latin typeface="Cambria"/>
            </a:endParaRPr>
          </a:p>
        </p:txBody>
      </p:sp>
      <p:sp>
        <p:nvSpPr>
          <p:cNvPr id="3" name="Sottotitolo 2"/>
          <p:cNvSpPr>
            <a:spLocks noGrp="1"/>
          </p:cNvSpPr>
          <p:nvPr>
            <p:ph type="subTitle" idx="1"/>
          </p:nvPr>
        </p:nvSpPr>
        <p:spPr>
          <a:xfrm>
            <a:off x="990600" y="2895600"/>
            <a:ext cx="6965776" cy="3276600"/>
          </a:xfrm>
        </p:spPr>
        <p:txBody>
          <a:bodyPr>
            <a:normAutofit/>
          </a:bodyPr>
          <a:lstStyle/>
          <a:p>
            <a:endParaRPr lang="it-IT" sz="2800" dirty="0" smtClean="0">
              <a:solidFill>
                <a:schemeClr val="tx1"/>
              </a:solidFill>
              <a:latin typeface="Cambria"/>
            </a:endParaRPr>
          </a:p>
          <a:p>
            <a:r>
              <a:rPr lang="it-IT" sz="4000" b="1" dirty="0" smtClean="0">
                <a:solidFill>
                  <a:schemeClr val="tx1"/>
                </a:solidFill>
                <a:latin typeface="Cambria"/>
              </a:rPr>
              <a:t>STEREOTIPI E PREGIUDIZI</a:t>
            </a:r>
          </a:p>
          <a:p>
            <a:endParaRPr lang="it-IT" sz="2400" b="1" dirty="0" smtClean="0">
              <a:solidFill>
                <a:schemeClr val="tx1"/>
              </a:solidFill>
              <a:latin typeface="Cambria"/>
            </a:endParaRPr>
          </a:p>
          <a:p>
            <a:r>
              <a:rPr lang="it-IT" b="1" dirty="0" smtClean="0">
                <a:solidFill>
                  <a:schemeClr val="tx1"/>
                </a:solidFill>
                <a:latin typeface="Cambria"/>
              </a:rPr>
              <a:t>LICEO DI SCIENZE UMANE</a:t>
            </a:r>
            <a:endParaRPr lang="it-IT" sz="2600" b="1" dirty="0" smtClean="0">
              <a:solidFill>
                <a:schemeClr val="tx1"/>
              </a:solidFill>
              <a:latin typeface="Cambria"/>
            </a:endParaRPr>
          </a:p>
          <a:p>
            <a:r>
              <a:rPr lang="it-IT" b="1" dirty="0" smtClean="0">
                <a:solidFill>
                  <a:schemeClr val="tx1"/>
                </a:solidFill>
                <a:latin typeface="Cambria"/>
              </a:rPr>
              <a:t>Classe V B</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92486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32560" y="571480"/>
            <a:ext cx="6990560" cy="714380"/>
          </a:xfrm>
        </p:spPr>
        <p:txBody>
          <a:bodyPr>
            <a:normAutofit/>
          </a:bodyPr>
          <a:lstStyle/>
          <a:p>
            <a:pPr algn="ctr"/>
            <a:r>
              <a:rPr lang="it-IT" sz="3000" b="1" dirty="0" smtClean="0"/>
              <a:t>Stereotipi e pregiudizi</a:t>
            </a:r>
            <a:endParaRPr lang="it-IT" sz="3000" b="1" dirty="0"/>
          </a:p>
        </p:txBody>
      </p:sp>
      <p:sp>
        <p:nvSpPr>
          <p:cNvPr id="3" name="Sottotitolo 2"/>
          <p:cNvSpPr>
            <a:spLocks noGrp="1"/>
          </p:cNvSpPr>
          <p:nvPr>
            <p:ph type="subTitle" idx="1"/>
          </p:nvPr>
        </p:nvSpPr>
        <p:spPr>
          <a:xfrm>
            <a:off x="1828800" y="1524000"/>
            <a:ext cx="6594320" cy="4648200"/>
          </a:xfrm>
        </p:spPr>
        <p:txBody>
          <a:bodyPr>
            <a:normAutofit lnSpcReduction="10000"/>
          </a:bodyPr>
          <a:lstStyle/>
          <a:p>
            <a:r>
              <a:rPr lang="it-IT" dirty="0" smtClean="0"/>
              <a:t>Stereotipi - origine etimologica: dal greco </a:t>
            </a:r>
            <a:r>
              <a:rPr lang="it-IT" dirty="0" err="1" smtClean="0"/>
              <a:t>stereos</a:t>
            </a:r>
            <a:r>
              <a:rPr lang="it-IT" dirty="0" smtClean="0"/>
              <a:t> (duro, solido) e </a:t>
            </a:r>
            <a:r>
              <a:rPr lang="it-IT" dirty="0" err="1" smtClean="0"/>
              <a:t>Typos</a:t>
            </a:r>
            <a:r>
              <a:rPr lang="it-IT" dirty="0" smtClean="0"/>
              <a:t> (impronta, immagine, gruppo) quindi immagine rigida.</a:t>
            </a:r>
          </a:p>
          <a:p>
            <a:r>
              <a:rPr lang="it-IT" b="1" dirty="0" smtClean="0"/>
              <a:t>Gli stereotipi</a:t>
            </a:r>
            <a:r>
              <a:rPr lang="it-IT" dirty="0" smtClean="0"/>
              <a:t> sono  atteggiamenti condivisi dal gruppo sociale di appartenenza e si riferiscono ad un altro gruppo sociale a cui vengono attribuite alcune caratteristiche come tipiche della sua identità anche se sono prive di oggettività</a:t>
            </a:r>
            <a:r>
              <a:rPr lang="it-IT" sz="2400" dirty="0" smtClean="0"/>
              <a:t>. </a:t>
            </a:r>
          </a:p>
          <a:p>
            <a:r>
              <a:rPr lang="it-IT" sz="2400" dirty="0" smtClean="0"/>
              <a:t>Si tratta quindi di un insieme coerente e rigido di credenze negative che un gruppo condivide rispetto a un altro gruppo</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31265311"/>
      </p:ext>
    </p:extLst>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800" b="1" dirty="0" smtClean="0">
                <a:latin typeface="+mn-lt"/>
              </a:rPr>
              <a:t>Stereotipi e pregiudizi</a:t>
            </a:r>
            <a:endParaRPr lang="it-IT" sz="2800" b="1" dirty="0">
              <a:latin typeface="+mn-lt"/>
            </a:endParaRPr>
          </a:p>
        </p:txBody>
      </p:sp>
      <p:sp>
        <p:nvSpPr>
          <p:cNvPr id="3" name="Segnaposto contenuto 2"/>
          <p:cNvSpPr>
            <a:spLocks noGrp="1"/>
          </p:cNvSpPr>
          <p:nvPr>
            <p:ph idx="1"/>
          </p:nvPr>
        </p:nvSpPr>
        <p:spPr>
          <a:xfrm>
            <a:off x="1524000" y="1417638"/>
            <a:ext cx="7162800" cy="4830762"/>
          </a:xfrm>
        </p:spPr>
        <p:txBody>
          <a:bodyPr>
            <a:normAutofit fontScale="77500" lnSpcReduction="20000"/>
          </a:bodyPr>
          <a:lstStyle/>
          <a:p>
            <a:pPr>
              <a:buNone/>
            </a:pPr>
            <a:r>
              <a:rPr lang="it-IT" sz="2824" b="1" dirty="0" smtClean="0"/>
              <a:t> </a:t>
            </a:r>
            <a:r>
              <a:rPr lang="it-IT" sz="2824" b="1" dirty="0" smtClean="0"/>
              <a:t> 	</a:t>
            </a:r>
            <a:r>
              <a:rPr lang="it-IT" sz="3097" b="1" dirty="0" smtClean="0"/>
              <a:t>Pregiudizi</a:t>
            </a:r>
            <a:r>
              <a:rPr lang="it-IT" sz="2824" dirty="0" smtClean="0"/>
              <a:t> </a:t>
            </a:r>
            <a:endParaRPr lang="it-IT" sz="2824" b="1" dirty="0" smtClean="0"/>
          </a:p>
          <a:p>
            <a:r>
              <a:rPr lang="it-IT" sz="2824" b="1" dirty="0" smtClean="0"/>
              <a:t>Un pregiudizio è un'opinione preconcetta concepita non per conoscenza precisa e diretta del fatto o della persona, ma sulla base di voci e opinioni comuni</a:t>
            </a:r>
            <a:r>
              <a:rPr lang="it-IT" sz="2824" dirty="0" smtClean="0"/>
              <a:t>.</a:t>
            </a:r>
          </a:p>
          <a:p>
            <a:endParaRPr lang="it-IT" sz="516" dirty="0" smtClean="0"/>
          </a:p>
          <a:p>
            <a:pPr>
              <a:buNone/>
            </a:pPr>
            <a:r>
              <a:rPr lang="it-IT" sz="2824" dirty="0" smtClean="0"/>
              <a:t>    Il significato di pregiudizio è cambiato nel tempo: si è passati dal significato di giudizio precedente a quello di giudizio prematuro e infine di giudizio immotivato, di idea positiva o negativa degli altri senza una ragione sufficiente. </a:t>
            </a:r>
          </a:p>
          <a:p>
            <a:pPr>
              <a:buNone/>
            </a:pPr>
            <a:endParaRPr lang="it-IT" sz="2824" dirty="0" smtClean="0"/>
          </a:p>
          <a:p>
            <a:r>
              <a:rPr lang="it-IT" sz="2824" dirty="0" smtClean="0"/>
              <a:t>Un pregiudizio può essere considerato un atteggiamento e come tale può essere trasmesso socialmente, e ogni società avrà dei pregiudizi più o meno condivisi da tutti i suoi componenti. </a:t>
            </a:r>
            <a:endParaRPr lang="it-IT" sz="2824"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00019313"/>
      </p:ext>
    </p:extLst>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2133600" y="914400"/>
            <a:ext cx="5867400" cy="990600"/>
          </a:xfrm>
        </p:spPr>
        <p:txBody>
          <a:bodyPr>
            <a:normAutofit/>
          </a:bodyPr>
          <a:lstStyle/>
          <a:p>
            <a:pPr algn="ctr"/>
            <a:r>
              <a:rPr lang="it-IT" sz="3200" b="1" i="1" dirty="0" smtClean="0"/>
              <a:t>La </a:t>
            </a:r>
            <a:r>
              <a:rPr lang="it-IT" sz="3200" b="1" i="1" dirty="0" smtClean="0"/>
              <a:t>società di oggi </a:t>
            </a:r>
            <a:r>
              <a:rPr lang="it-IT" sz="3200" b="1" i="1" dirty="0" err="1" smtClean="0"/>
              <a:t>…</a:t>
            </a:r>
            <a:endParaRPr lang="it-IT" sz="3200" b="1" i="1" dirty="0"/>
          </a:p>
        </p:txBody>
      </p:sp>
      <p:sp>
        <p:nvSpPr>
          <p:cNvPr id="3" name="Segnaposto contenuto 2"/>
          <p:cNvSpPr>
            <a:spLocks noGrp="1"/>
          </p:cNvSpPr>
          <p:nvPr>
            <p:ph idx="1"/>
          </p:nvPr>
        </p:nvSpPr>
        <p:spPr>
          <a:xfrm>
            <a:off x="1676400" y="2057400"/>
            <a:ext cx="6781800" cy="3657600"/>
          </a:xfrm>
        </p:spPr>
        <p:txBody>
          <a:bodyPr>
            <a:normAutofit/>
          </a:bodyPr>
          <a:lstStyle/>
          <a:p>
            <a:pPr>
              <a:buNone/>
            </a:pPr>
            <a:endParaRPr lang="it-IT" sz="800" dirty="0" smtClean="0"/>
          </a:p>
          <a:p>
            <a:r>
              <a:rPr lang="it-IT" sz="2800" dirty="0" smtClean="0"/>
              <a:t>Nella </a:t>
            </a:r>
            <a:r>
              <a:rPr lang="it-IT" sz="2800" dirty="0" smtClean="0"/>
              <a:t>società odierna, caratterizzata da tolleranza, eguaglianza e convivenza democratica vi è la persistenza di stereotipi e pregiudizi, che spesso continuano a vivere in modo più o meno nascosto e vengono tramandati attraverso l’educazione e i mezzi di comunicazione.</a:t>
            </a:r>
            <a:endParaRPr lang="it-IT" sz="28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4948571"/>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115616" y="332656"/>
            <a:ext cx="7055415" cy="6129593"/>
          </a:xfrm>
        </p:spPr>
      </p:pic>
      <p:sp>
        <p:nvSpPr>
          <p:cNvPr id="5" name="CasellaDiTesto 4"/>
          <p:cNvSpPr txBox="1"/>
          <p:nvPr/>
        </p:nvSpPr>
        <p:spPr>
          <a:xfrm>
            <a:off x="1119064" y="5229200"/>
            <a:ext cx="2952328" cy="369332"/>
          </a:xfrm>
          <a:prstGeom prst="rect">
            <a:avLst/>
          </a:prstGeom>
          <a:noFill/>
        </p:spPr>
        <p:txBody>
          <a:bodyPr wrap="square" rtlCol="0">
            <a:spAutoFit/>
          </a:bodyPr>
          <a:lstStyle/>
          <a:p>
            <a:r>
              <a:rPr lang="it-IT" dirty="0" smtClean="0">
                <a:solidFill>
                  <a:schemeClr val="bg1"/>
                </a:solidFill>
              </a:rPr>
              <a:t>Dott.ssa MATTEA VOLPE                           </a:t>
            </a:r>
            <a:endParaRPr lang="it-IT" dirty="0">
              <a:solidFill>
                <a:schemeClr val="bg1"/>
              </a:solidFill>
            </a:endParaRPr>
          </a:p>
        </p:txBody>
      </p:sp>
      <p:sp>
        <p:nvSpPr>
          <p:cNvPr id="6" name="CasellaDiTesto 5"/>
          <p:cNvSpPr txBox="1"/>
          <p:nvPr/>
        </p:nvSpPr>
        <p:spPr>
          <a:xfrm>
            <a:off x="5077029" y="5229200"/>
            <a:ext cx="3092835" cy="369332"/>
          </a:xfrm>
          <a:prstGeom prst="rect">
            <a:avLst/>
          </a:prstGeom>
          <a:noFill/>
        </p:spPr>
        <p:txBody>
          <a:bodyPr wrap="square" rtlCol="0">
            <a:spAutoFit/>
          </a:bodyPr>
          <a:lstStyle/>
          <a:p>
            <a:r>
              <a:rPr lang="it-IT" dirty="0" smtClean="0">
                <a:solidFill>
                  <a:schemeClr val="bg1"/>
                </a:solidFill>
              </a:rPr>
              <a:t>Dott.ssa RITA CALASCIBETTA</a:t>
            </a:r>
            <a:endParaRPr lang="it-IT" dirty="0">
              <a:solidFill>
                <a:schemeClr val="bg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6468448"/>
      </p:ext>
    </p:extLst>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435608" y="457200"/>
            <a:ext cx="7498080" cy="900098"/>
          </a:xfrm>
        </p:spPr>
        <p:txBody>
          <a:bodyPr>
            <a:normAutofit fontScale="90000"/>
          </a:bodyPr>
          <a:lstStyle/>
          <a:p>
            <a:pPr algn="ctr"/>
            <a:r>
              <a:rPr lang="it-IT" sz="2800" dirty="0" smtClean="0"/>
              <a:t/>
            </a:r>
            <a:br>
              <a:rPr lang="it-IT" sz="2800" dirty="0" smtClean="0"/>
            </a:br>
            <a:r>
              <a:rPr lang="it-IT" sz="3556" b="1" dirty="0" smtClean="0"/>
              <a:t>Gli stereotipi di genere</a:t>
            </a:r>
            <a:r>
              <a:rPr lang="it-IT" sz="3556" dirty="0" smtClean="0"/>
              <a:t/>
            </a:r>
            <a:br>
              <a:rPr lang="it-IT" sz="3556" dirty="0" smtClean="0"/>
            </a:br>
            <a:r>
              <a:rPr lang="it-IT" sz="2800" dirty="0" smtClean="0"/>
              <a:t/>
            </a:r>
            <a:br>
              <a:rPr lang="it-IT" sz="2800" dirty="0" smtClean="0"/>
            </a:br>
            <a:endParaRPr lang="it-IT" sz="2800" dirty="0"/>
          </a:p>
        </p:txBody>
      </p:sp>
      <p:sp>
        <p:nvSpPr>
          <p:cNvPr id="5" name="Segnaposto contenuto 4"/>
          <p:cNvSpPr>
            <a:spLocks noGrp="1"/>
          </p:cNvSpPr>
          <p:nvPr>
            <p:ph idx="1"/>
          </p:nvPr>
        </p:nvSpPr>
        <p:spPr>
          <a:xfrm>
            <a:off x="1600200" y="1676400"/>
            <a:ext cx="7086600" cy="4267200"/>
          </a:xfrm>
        </p:spPr>
        <p:txBody>
          <a:bodyPr/>
          <a:lstStyle/>
          <a:p>
            <a:pPr>
              <a:buNone/>
            </a:pPr>
            <a:r>
              <a:rPr lang="it-IT" dirty="0" smtClean="0"/>
              <a:t>	Si tratta di stereotipi che riguardano un genere. </a:t>
            </a:r>
            <a:br>
              <a:rPr lang="it-IT" dirty="0" smtClean="0"/>
            </a:br>
            <a:r>
              <a:rPr lang="it-IT" dirty="0" smtClean="0"/>
              <a:t>Gli stereotipi di genere comportano una visione rigida della realtà che si basa su ciò che noi intendiamo per maschile e femminile e ciò che ci aspettiamo dagli uomini e dalle donne.</a:t>
            </a:r>
            <a:endParaRPr lang="it-I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7892479"/>
      </p:ext>
    </p:extLst>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752600" y="274638"/>
            <a:ext cx="6781800" cy="1143000"/>
          </a:xfrm>
        </p:spPr>
        <p:txBody>
          <a:bodyPr/>
          <a:lstStyle/>
          <a:p>
            <a:r>
              <a:rPr lang="it-IT" dirty="0" smtClean="0"/>
              <a:t>Stereotipi di genere</a:t>
            </a:r>
            <a:endParaRPr lang="it-IT" dirty="0"/>
          </a:p>
        </p:txBody>
      </p:sp>
      <p:sp>
        <p:nvSpPr>
          <p:cNvPr id="3" name="Segnaposto contenuto 2"/>
          <p:cNvSpPr>
            <a:spLocks noGrp="1"/>
          </p:cNvSpPr>
          <p:nvPr>
            <p:ph idx="1"/>
          </p:nvPr>
        </p:nvSpPr>
        <p:spPr>
          <a:xfrm>
            <a:off x="1435608" y="1447800"/>
            <a:ext cx="7498080" cy="4800600"/>
          </a:xfrm>
        </p:spPr>
        <p:txBody>
          <a:bodyPr>
            <a:normAutofit fontScale="92500" lnSpcReduction="10000"/>
          </a:bodyPr>
          <a:lstStyle/>
          <a:p>
            <a:pPr fontAlgn="auto">
              <a:lnSpc>
                <a:spcPct val="80000"/>
              </a:lnSpc>
              <a:spcAft>
                <a:spcPts val="0"/>
              </a:spcAft>
              <a:buFont typeface="Arial" pitchFamily="34" charset="0"/>
              <a:buChar char="•"/>
              <a:defRPr/>
            </a:pPr>
            <a:r>
              <a:rPr lang="it-IT" dirty="0" smtClean="0">
                <a:solidFill>
                  <a:srgbClr val="FF0000"/>
                </a:solidFill>
              </a:rPr>
              <a:t>Sesso:</a:t>
            </a:r>
            <a:r>
              <a:rPr lang="it-IT" dirty="0" smtClean="0"/>
              <a:t> caratteristiche visibili che distinguono i due tipi di esseri umani, maschi e femmine, necessari per la riproduzione biologica </a:t>
            </a:r>
          </a:p>
          <a:p>
            <a:pPr fontAlgn="auto">
              <a:lnSpc>
                <a:spcPct val="80000"/>
              </a:lnSpc>
              <a:spcAft>
                <a:spcPts val="0"/>
              </a:spcAft>
              <a:buFont typeface="Arial" pitchFamily="34" charset="0"/>
              <a:buChar char="•"/>
              <a:defRPr/>
            </a:pPr>
            <a:endParaRPr lang="it-IT" dirty="0" smtClean="0"/>
          </a:p>
          <a:p>
            <a:pPr fontAlgn="auto">
              <a:lnSpc>
                <a:spcPct val="80000"/>
              </a:lnSpc>
              <a:spcAft>
                <a:spcPts val="0"/>
              </a:spcAft>
              <a:buFont typeface="Arial" pitchFamily="34" charset="0"/>
              <a:buChar char="•"/>
              <a:defRPr/>
            </a:pPr>
            <a:r>
              <a:rPr lang="it-IT" dirty="0" smtClean="0">
                <a:solidFill>
                  <a:srgbClr val="FF0000"/>
                </a:solidFill>
              </a:rPr>
              <a:t>Genere:</a:t>
            </a:r>
            <a:r>
              <a:rPr lang="it-IT" dirty="0" smtClean="0"/>
              <a:t> costruzione culturale di credenze e comportamenti ritenuti appropriati a ciascun sesso: si viene “costruiti” come uomini e come donne attraverso il processo di inculturazione che modella comportamenti ed emozioni  e fa sì che uomini e donne si pensino come diversi e considerino status e ruoli assegnati come rispondenti a leggi di natura e non derivanti da una scelta di tipo culturale</a:t>
            </a:r>
          </a:p>
          <a:p>
            <a:endParaRPr lang="it-I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65282280"/>
      </p:ext>
    </p:extLst>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800" dirty="0" smtClean="0"/>
              <a:t>Gli stereotipi di genere</a:t>
            </a:r>
            <a:endParaRPr lang="it-IT" sz="2800" dirty="0"/>
          </a:p>
        </p:txBody>
      </p:sp>
      <p:pic>
        <p:nvPicPr>
          <p:cNvPr id="1026" name="Picture 2" descr="C:\Users\mio\Desktop\mamma_papa_stereotipi_sessisti.png"/>
          <p:cNvPicPr>
            <a:picLocks noGrp="1" noChangeAspect="1" noChangeArrowheads="1"/>
          </p:cNvPicPr>
          <p:nvPr>
            <p:ph idx="1"/>
          </p:nvPr>
        </p:nvPicPr>
        <p:blipFill>
          <a:blip r:embed="rId2"/>
          <a:srcRect/>
          <a:stretch>
            <a:fillRect/>
          </a:stretch>
        </p:blipFill>
        <p:spPr bwMode="auto">
          <a:xfrm>
            <a:off x="1428728" y="3500438"/>
            <a:ext cx="7499350" cy="2756011"/>
          </a:xfrm>
          <a:prstGeom prst="rect">
            <a:avLst/>
          </a:prstGeom>
          <a:noFill/>
        </p:spPr>
      </p:pic>
      <p:pic>
        <p:nvPicPr>
          <p:cNvPr id="5" name="Picture 2" descr="C:\Users\mio\Desktop\stereotipi bimbi.jpg"/>
          <p:cNvPicPr>
            <a:picLocks noChangeAspect="1" noChangeArrowheads="1"/>
          </p:cNvPicPr>
          <p:nvPr/>
        </p:nvPicPr>
        <p:blipFill>
          <a:blip r:embed="rId3"/>
          <a:srcRect/>
          <a:stretch>
            <a:fillRect/>
          </a:stretch>
        </p:blipFill>
        <p:spPr bwMode="auto">
          <a:xfrm>
            <a:off x="1428728" y="1214422"/>
            <a:ext cx="7194761" cy="2428892"/>
          </a:xfrm>
          <a:prstGeom prst="rect">
            <a:avLst/>
          </a:prstGeom>
          <a:noFill/>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22706840"/>
      </p:ext>
    </p:extLst>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857356" y="274638"/>
            <a:ext cx="6296044" cy="1192212"/>
          </a:xfrm>
        </p:spPr>
        <p:txBody>
          <a:bodyPr>
            <a:normAutofit/>
          </a:bodyPr>
          <a:lstStyle/>
          <a:p>
            <a:r>
              <a:rPr lang="it-IT" sz="2600" dirty="0" smtClean="0"/>
              <a:t>Gli stereotipi di genere nella pubblicità</a:t>
            </a:r>
            <a:endParaRPr lang="it-IT" sz="2600" dirty="0"/>
          </a:p>
        </p:txBody>
      </p:sp>
      <p:pic>
        <p:nvPicPr>
          <p:cNvPr id="3074" name="Picture 2" descr="C:\Users\mio\Desktop\dandg.jpg"/>
          <p:cNvPicPr>
            <a:picLocks noGrp="1" noChangeAspect="1" noChangeArrowheads="1"/>
          </p:cNvPicPr>
          <p:nvPr>
            <p:ph idx="1"/>
          </p:nvPr>
        </p:nvPicPr>
        <p:blipFill>
          <a:blip r:embed="rId2"/>
          <a:srcRect/>
          <a:stretch>
            <a:fillRect/>
          </a:stretch>
        </p:blipFill>
        <p:spPr bwMode="auto">
          <a:xfrm>
            <a:off x="2157403" y="1466850"/>
            <a:ext cx="3848109" cy="2319340"/>
          </a:xfrm>
          <a:prstGeom prst="rect">
            <a:avLst/>
          </a:prstGeom>
          <a:noFill/>
        </p:spPr>
      </p:pic>
      <p:sp>
        <p:nvSpPr>
          <p:cNvPr id="6" name="CasellaDiTesto 5"/>
          <p:cNvSpPr txBox="1"/>
          <p:nvPr/>
        </p:nvSpPr>
        <p:spPr>
          <a:xfrm>
            <a:off x="1857356" y="4429132"/>
            <a:ext cx="2071702" cy="369332"/>
          </a:xfrm>
          <a:prstGeom prst="rect">
            <a:avLst/>
          </a:prstGeom>
          <a:noFill/>
        </p:spPr>
        <p:txBody>
          <a:bodyPr wrap="square" rtlCol="0">
            <a:spAutoFit/>
          </a:bodyPr>
          <a:lstStyle/>
          <a:p>
            <a:pPr defTabSz="914400"/>
            <a:endParaRPr lang="it-IT" dirty="0">
              <a:solidFill>
                <a:prstClr val="black"/>
              </a:solidFill>
            </a:endParaRPr>
          </a:p>
        </p:txBody>
      </p:sp>
      <p:sp>
        <p:nvSpPr>
          <p:cNvPr id="7" name="CasellaDiTesto 6"/>
          <p:cNvSpPr txBox="1"/>
          <p:nvPr/>
        </p:nvSpPr>
        <p:spPr>
          <a:xfrm>
            <a:off x="2009756" y="4581532"/>
            <a:ext cx="2071702" cy="369332"/>
          </a:xfrm>
          <a:prstGeom prst="rect">
            <a:avLst/>
          </a:prstGeom>
          <a:noFill/>
        </p:spPr>
        <p:txBody>
          <a:bodyPr wrap="square" rtlCol="0">
            <a:spAutoFit/>
          </a:bodyPr>
          <a:lstStyle/>
          <a:p>
            <a:pPr defTabSz="914400"/>
            <a:endParaRPr lang="it-IT" dirty="0">
              <a:solidFill>
                <a:prstClr val="black"/>
              </a:solidFill>
            </a:endParaRPr>
          </a:p>
        </p:txBody>
      </p:sp>
      <p:sp>
        <p:nvSpPr>
          <p:cNvPr id="10" name="CasellaDiTesto 9"/>
          <p:cNvSpPr txBox="1"/>
          <p:nvPr/>
        </p:nvSpPr>
        <p:spPr>
          <a:xfrm>
            <a:off x="2009774" y="4267200"/>
            <a:ext cx="2181225" cy="1676400"/>
          </a:xfrm>
          <a:prstGeom prst="rect">
            <a:avLst/>
          </a:prstGeom>
          <a:noFill/>
        </p:spPr>
        <p:txBody>
          <a:bodyPr wrap="square" rtlCol="0">
            <a:spAutoFit/>
          </a:bodyPr>
          <a:lstStyle/>
          <a:p>
            <a:pPr defTabSz="914400"/>
            <a:r>
              <a:rPr lang="it-IT" sz="2000" dirty="0" smtClean="0">
                <a:solidFill>
                  <a:prstClr val="black"/>
                </a:solidFill>
              </a:rPr>
              <a:t>L’uomo nella pubblicità:</a:t>
            </a:r>
          </a:p>
          <a:p>
            <a:pPr defTabSz="914400">
              <a:buFontTx/>
              <a:buChar char="-"/>
            </a:pPr>
            <a:r>
              <a:rPr lang="it-IT" sz="2000" dirty="0" smtClean="0">
                <a:solidFill>
                  <a:prstClr val="black"/>
                </a:solidFill>
              </a:rPr>
              <a:t>Dominante</a:t>
            </a:r>
          </a:p>
          <a:p>
            <a:pPr defTabSz="914400">
              <a:buFontTx/>
              <a:buChar char="-"/>
            </a:pPr>
            <a:r>
              <a:rPr lang="it-IT" sz="2000" dirty="0" smtClean="0">
                <a:solidFill>
                  <a:prstClr val="black"/>
                </a:solidFill>
              </a:rPr>
              <a:t>Seduttore</a:t>
            </a:r>
          </a:p>
          <a:p>
            <a:pPr defTabSz="914400">
              <a:buFontTx/>
              <a:buChar char="-"/>
            </a:pPr>
            <a:r>
              <a:rPr lang="it-IT" sz="2000" dirty="0" smtClean="0">
                <a:solidFill>
                  <a:prstClr val="black"/>
                </a:solidFill>
              </a:rPr>
              <a:t>Di successo</a:t>
            </a:r>
            <a:endParaRPr lang="it-IT" sz="2000" dirty="0">
              <a:solidFill>
                <a:prstClr val="black"/>
              </a:solidFill>
            </a:endParaRPr>
          </a:p>
        </p:txBody>
      </p:sp>
      <p:sp>
        <p:nvSpPr>
          <p:cNvPr id="11" name="CasellaDiTesto 10"/>
          <p:cNvSpPr txBox="1"/>
          <p:nvPr/>
        </p:nvSpPr>
        <p:spPr>
          <a:xfrm>
            <a:off x="5857884" y="4267200"/>
            <a:ext cx="2066916" cy="1908215"/>
          </a:xfrm>
          <a:prstGeom prst="rect">
            <a:avLst/>
          </a:prstGeom>
          <a:noFill/>
        </p:spPr>
        <p:txBody>
          <a:bodyPr wrap="square" rtlCol="0">
            <a:spAutoFit/>
          </a:bodyPr>
          <a:lstStyle/>
          <a:p>
            <a:pPr defTabSz="914400"/>
            <a:r>
              <a:rPr lang="it-IT" sz="2000" dirty="0" smtClean="0">
                <a:solidFill>
                  <a:prstClr val="black"/>
                </a:solidFill>
              </a:rPr>
              <a:t>La donna nella pubblicità:</a:t>
            </a:r>
          </a:p>
          <a:p>
            <a:pPr defTabSz="914400"/>
            <a:r>
              <a:rPr lang="it-IT" sz="2000" dirty="0" smtClean="0">
                <a:solidFill>
                  <a:prstClr val="black"/>
                </a:solidFill>
              </a:rPr>
              <a:t>-Sexy</a:t>
            </a:r>
          </a:p>
          <a:p>
            <a:pPr defTabSz="914400">
              <a:buFontTx/>
              <a:buChar char="-"/>
            </a:pPr>
            <a:r>
              <a:rPr lang="it-IT" sz="2000" dirty="0" smtClean="0">
                <a:solidFill>
                  <a:prstClr val="black"/>
                </a:solidFill>
              </a:rPr>
              <a:t>Sensuale</a:t>
            </a:r>
          </a:p>
          <a:p>
            <a:pPr defTabSz="914400">
              <a:buFontTx/>
              <a:buChar char="-"/>
            </a:pPr>
            <a:r>
              <a:rPr lang="it-IT" sz="2000" dirty="0" smtClean="0">
                <a:solidFill>
                  <a:prstClr val="black"/>
                </a:solidFill>
              </a:rPr>
              <a:t>Mamma- moglie</a:t>
            </a:r>
          </a:p>
          <a:p>
            <a:pPr defTabSz="914400">
              <a:buFontTx/>
              <a:buChar char="-"/>
            </a:pPr>
            <a:endParaRPr lang="it-IT" dirty="0">
              <a:solidFill>
                <a:prstClr val="black"/>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37888037"/>
      </p:ext>
    </p:extLst>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638"/>
            <a:ext cx="7498080" cy="944562"/>
          </a:xfrm>
        </p:spPr>
        <p:txBody>
          <a:bodyPr>
            <a:normAutofit/>
          </a:bodyPr>
          <a:lstStyle/>
          <a:p>
            <a:pPr algn="ctr"/>
            <a:r>
              <a:rPr lang="it-IT" sz="3000" dirty="0" smtClean="0"/>
              <a:t>Stereotipi, pregiudizi e omofobia</a:t>
            </a:r>
            <a:endParaRPr lang="it-IT" sz="3000" dirty="0"/>
          </a:p>
        </p:txBody>
      </p:sp>
      <p:sp>
        <p:nvSpPr>
          <p:cNvPr id="3" name="Segnaposto contenuto 2"/>
          <p:cNvSpPr>
            <a:spLocks noGrp="1"/>
          </p:cNvSpPr>
          <p:nvPr>
            <p:ph idx="1"/>
          </p:nvPr>
        </p:nvSpPr>
        <p:spPr>
          <a:xfrm>
            <a:off x="1435608" y="1371600"/>
            <a:ext cx="7498080" cy="4800600"/>
          </a:xfrm>
        </p:spPr>
        <p:txBody>
          <a:bodyPr>
            <a:noAutofit/>
          </a:bodyPr>
          <a:lstStyle/>
          <a:p>
            <a:r>
              <a:rPr lang="it-IT" sz="2600" dirty="0" smtClean="0"/>
              <a:t>Il principio di categorizzazione su cui si fondano stereotipi e pregiudizi è cognitivamente “conveniente” perché riduce la complessità del mondo circostante.</a:t>
            </a:r>
          </a:p>
          <a:p>
            <a:r>
              <a:rPr lang="it-IT" sz="2600" dirty="0" smtClean="0"/>
              <a:t>Inoltre  l’essere umano ha avuto da sempre la necessità di combattere ciò che era percepito come “diverso da sé”, sconosciuto e ignoto e, come tale, fonte di ansie e paure.</a:t>
            </a:r>
          </a:p>
          <a:p>
            <a:r>
              <a:rPr lang="it-IT" sz="2600" dirty="0" smtClean="0"/>
              <a:t>Questo meccanismo ha portato a considerare, fino a</a:t>
            </a:r>
            <a:r>
              <a:rPr lang="it-IT" sz="2600" dirty="0" smtClean="0"/>
              <a:t> </a:t>
            </a:r>
            <a:r>
              <a:rPr lang="it-IT" sz="2600" dirty="0" smtClean="0"/>
              <a:t>quaranta</a:t>
            </a:r>
            <a:r>
              <a:rPr lang="it-IT" sz="2600" dirty="0" smtClean="0"/>
              <a:t> </a:t>
            </a:r>
            <a:r>
              <a:rPr lang="it-IT" sz="2600" dirty="0" smtClean="0"/>
              <a:t>anni fa, l’omosessualità come una grave patologia psichiatrica. </a:t>
            </a:r>
            <a:endParaRPr lang="it-IT" sz="2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86004314"/>
      </p:ext>
    </p:extLst>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800" dirty="0" smtClean="0"/>
              <a:t>Stereotipi, pregiudizi e omofobia</a:t>
            </a:r>
            <a:endParaRPr lang="it-IT" sz="2800" dirty="0"/>
          </a:p>
        </p:txBody>
      </p:sp>
      <p:sp>
        <p:nvSpPr>
          <p:cNvPr id="3" name="Segnaposto contenuto 2"/>
          <p:cNvSpPr>
            <a:spLocks noGrp="1"/>
          </p:cNvSpPr>
          <p:nvPr>
            <p:ph idx="1"/>
          </p:nvPr>
        </p:nvSpPr>
        <p:spPr/>
        <p:txBody>
          <a:bodyPr>
            <a:normAutofit fontScale="70000" lnSpcReduction="20000"/>
          </a:bodyPr>
          <a:lstStyle/>
          <a:p>
            <a:r>
              <a:rPr lang="it-IT" dirty="0" smtClean="0"/>
              <a:t>Dopo essere stato considerato un reietto di Dio, perché la sola coppia possibile era quella formata da un uomo e una donna in quanto garanti della prole,  l’omosessuale era diventato una persona mentalmente disturbata e quindi curabile alla stessa stregua delle altre persone affette dalle medesime psicopatologie.</a:t>
            </a:r>
          </a:p>
          <a:p>
            <a:r>
              <a:rPr lang="it-IT" dirty="0" smtClean="0"/>
              <a:t>Nel 1973 l’APA (American </a:t>
            </a:r>
            <a:r>
              <a:rPr lang="it-IT" dirty="0" err="1" smtClean="0"/>
              <a:t>Psychiatric</a:t>
            </a:r>
            <a:r>
              <a:rPr lang="it-IT" dirty="0" smtClean="0"/>
              <a:t> </a:t>
            </a:r>
            <a:r>
              <a:rPr lang="it-IT" dirty="0" err="1" smtClean="0"/>
              <a:t>Association</a:t>
            </a:r>
            <a:r>
              <a:rPr lang="it-IT" dirty="0" smtClean="0"/>
              <a:t>) elimina l’omosessualità dal DSM ( Manuale Diagnostico e Statistico dei Disturbi Mentali) segnando una svolta importante:  l’omosessualità non è più considerata una patologia ma un orientamento sessuale normale e sano.</a:t>
            </a:r>
          </a:p>
          <a:p>
            <a:r>
              <a:rPr lang="it-IT" dirty="0" smtClean="0"/>
              <a:t>Permangono tuttavia giudizi negativi, emarginazione,  comportamenti discriminatori che prendono il nome di omofobia: la cultura occidentale propone infatti un modello di virilità e di femminilità che </a:t>
            </a:r>
            <a:r>
              <a:rPr lang="it-IT" dirty="0" err="1" smtClean="0"/>
              <a:t>confligge</a:t>
            </a:r>
            <a:r>
              <a:rPr lang="it-IT" dirty="0" smtClean="0"/>
              <a:t> con l’omosessualità.  </a:t>
            </a:r>
            <a:endParaRPr lang="it-I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20670595"/>
      </p:ext>
    </p:extLst>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800" dirty="0" smtClean="0"/>
              <a:t>Stereotipi, pregiudizi e omofobia</a:t>
            </a:r>
            <a:endParaRPr lang="it-IT" sz="2800" dirty="0"/>
          </a:p>
        </p:txBody>
      </p:sp>
      <p:sp>
        <p:nvSpPr>
          <p:cNvPr id="3" name="Segnaposto contenuto 2"/>
          <p:cNvSpPr>
            <a:spLocks noGrp="1"/>
          </p:cNvSpPr>
          <p:nvPr>
            <p:ph idx="1"/>
          </p:nvPr>
        </p:nvSpPr>
        <p:spPr/>
        <p:txBody>
          <a:bodyPr>
            <a:normAutofit fontScale="62500" lnSpcReduction="20000"/>
          </a:bodyPr>
          <a:lstStyle/>
          <a:p>
            <a:r>
              <a:rPr lang="it-IT" dirty="0" smtClean="0"/>
              <a:t>Il termine “omofobia” è stato coniato nel 1972. Con questo termine ci si riferisce al complesso di reazioni di ansia, avversione, rabbia e paura nei confronti dell’omosessualità, costruite a partire da stereotipi e pregiudizi, che determinano la messa in atto di comportamenti discriminatori verso le persone omosessuali sotto diverse forme: dalla chiusura al rifiuto fino a forme aggressive e violente, verbali e/o fisiche e/o psicologiche</a:t>
            </a:r>
          </a:p>
          <a:p>
            <a:r>
              <a:rPr lang="it-IT" dirty="0" smtClean="0"/>
              <a:t>Questa espressione, nata per indicare la paura irrazionale, l’odio, l’intolleranza della società </a:t>
            </a:r>
            <a:r>
              <a:rPr lang="it-IT" dirty="0" err="1" smtClean="0"/>
              <a:t>eterosessista</a:t>
            </a:r>
            <a:r>
              <a:rPr lang="it-IT" dirty="0" smtClean="0"/>
              <a:t> nei confronti di uomini e donne omosessuali, ha poi incluso anche aspetti socioculturali, intendendo l’omofobia come “un sistema di credenze e stereotipi che mantiene giustificabile e plausibile la discriminazione sulla base dell’orientamento sessuale”.</a:t>
            </a:r>
          </a:p>
          <a:p>
            <a:r>
              <a:rPr lang="it-IT" dirty="0" smtClean="0"/>
              <a:t>Le manifestazioni di omofobia sono molteplici e si possono ricondurre a tre fattori principali: il pregiudizio individuale, la discriminazione istituzionale e l’omofobia interiorizzata.</a:t>
            </a:r>
          </a:p>
          <a:p>
            <a:endParaRPr lang="it-IT" dirty="0" smtClean="0"/>
          </a:p>
          <a:p>
            <a:endParaRPr lang="it-IT" dirty="0" smtClean="0"/>
          </a:p>
          <a:p>
            <a:endParaRPr lang="it-I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51919736"/>
      </p:ext>
    </p:extLst>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2800" dirty="0" smtClean="0"/>
              <a:t>Stereotipi, pregiudizi e omofobia</a:t>
            </a:r>
            <a:endParaRPr lang="it-IT" sz="2800" dirty="0"/>
          </a:p>
        </p:txBody>
      </p:sp>
      <p:sp>
        <p:nvSpPr>
          <p:cNvPr id="3" name="Segnaposto contenuto 2"/>
          <p:cNvSpPr>
            <a:spLocks noGrp="1"/>
          </p:cNvSpPr>
          <p:nvPr>
            <p:ph idx="1"/>
          </p:nvPr>
        </p:nvSpPr>
        <p:spPr>
          <a:xfrm>
            <a:off x="1435608" y="1214422"/>
            <a:ext cx="7498080" cy="5033978"/>
          </a:xfrm>
        </p:spPr>
        <p:txBody>
          <a:bodyPr>
            <a:normAutofit fontScale="70000" lnSpcReduction="20000"/>
          </a:bodyPr>
          <a:lstStyle/>
          <a:p>
            <a:r>
              <a:rPr lang="it-IT" dirty="0" smtClean="0"/>
              <a:t>Il </a:t>
            </a:r>
            <a:r>
              <a:rPr lang="it-IT" i="1" dirty="0" smtClean="0"/>
              <a:t>pregiudizio individuale</a:t>
            </a:r>
            <a:r>
              <a:rPr lang="it-IT" dirty="0" smtClean="0"/>
              <a:t> si basa su alcuni presupposti, quali la mancanza di contatti con la comunità omosessuale per cui ci si </a:t>
            </a:r>
            <a:r>
              <a:rPr lang="it-IT" dirty="0" err="1" smtClean="0"/>
              <a:t>àncora</a:t>
            </a:r>
            <a:r>
              <a:rPr lang="it-IT" dirty="0" smtClean="0"/>
              <a:t> a stereotipi e luoghi comuni, le credenze personali, la conformità alle norme sociali dominanti che discreditano e deridono gli omosessuali, la negazione del diverso.</a:t>
            </a:r>
          </a:p>
          <a:p>
            <a:endParaRPr lang="it-IT" dirty="0" smtClean="0"/>
          </a:p>
          <a:p>
            <a:r>
              <a:rPr lang="it-IT" dirty="0" smtClean="0"/>
              <a:t>La </a:t>
            </a:r>
            <a:r>
              <a:rPr lang="it-IT" i="1" dirty="0" smtClean="0"/>
              <a:t>discriminazione istituzionale </a:t>
            </a:r>
            <a:r>
              <a:rPr lang="it-IT" dirty="0" smtClean="0"/>
              <a:t>include tutti i modi in cui le istituzioni possono svantaggiare delle persone in relazione al genere, alla classe sociale, al deficit, all’etnia, all’orientamento sessuale.</a:t>
            </a:r>
            <a:r>
              <a:rPr lang="it-IT" dirty="0" err="1" smtClean="0"/>
              <a:t> </a:t>
            </a:r>
            <a:endParaRPr lang="it-IT" dirty="0" smtClean="0"/>
          </a:p>
          <a:p>
            <a:endParaRPr lang="it-IT" dirty="0" smtClean="0"/>
          </a:p>
          <a:p>
            <a:r>
              <a:rPr lang="it-IT" dirty="0" smtClean="0"/>
              <a:t>Con </a:t>
            </a:r>
            <a:r>
              <a:rPr lang="it-IT" i="1" dirty="0" smtClean="0"/>
              <a:t>omofobia interiorizzata </a:t>
            </a:r>
            <a:r>
              <a:rPr lang="it-IT" dirty="0" smtClean="0"/>
              <a:t>si intende l’interiorizzazione di modelli </a:t>
            </a:r>
            <a:r>
              <a:rPr lang="it-IT" dirty="0" err="1" smtClean="0"/>
              <a:t>omofobici</a:t>
            </a:r>
            <a:r>
              <a:rPr lang="it-IT" dirty="0" smtClean="0"/>
              <a:t> e di pregiudizi da parte delle persone omosessuali, che determina un atteggiamento di chiusura e talvolta di </a:t>
            </a:r>
            <a:r>
              <a:rPr lang="it-IT" dirty="0" err="1" smtClean="0"/>
              <a:t>autodiscriminazione</a:t>
            </a:r>
            <a:r>
              <a:rPr lang="it-IT" dirty="0" smtClean="0"/>
              <a:t>. </a:t>
            </a:r>
          </a:p>
          <a:p>
            <a:endParaRPr lang="it-IT" dirty="0" smtClean="0"/>
          </a:p>
          <a:p>
            <a:endParaRPr lang="it-I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32886976"/>
      </p:ext>
    </p:extLst>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1435608" y="274638"/>
            <a:ext cx="7498080" cy="1020762"/>
          </a:xfrm>
        </p:spPr>
        <p:txBody>
          <a:bodyPr>
            <a:normAutofit/>
          </a:bodyPr>
          <a:lstStyle/>
          <a:p>
            <a:pPr algn="ctr"/>
            <a:r>
              <a:rPr lang="it-IT" sz="3200" dirty="0" smtClean="0"/>
              <a:t>Il ruolo della scuola</a:t>
            </a:r>
            <a:endParaRPr lang="it-IT" sz="3200" dirty="0"/>
          </a:p>
        </p:txBody>
      </p:sp>
      <p:sp>
        <p:nvSpPr>
          <p:cNvPr id="3" name="Segnaposto contenuto 2"/>
          <p:cNvSpPr>
            <a:spLocks noGrp="1"/>
          </p:cNvSpPr>
          <p:nvPr>
            <p:ph idx="1"/>
          </p:nvPr>
        </p:nvSpPr>
        <p:spPr>
          <a:xfrm>
            <a:off x="1435608" y="1295400"/>
            <a:ext cx="7498080" cy="4953000"/>
          </a:xfrm>
        </p:spPr>
        <p:txBody>
          <a:bodyPr>
            <a:normAutofit fontScale="62500" lnSpcReduction="20000"/>
          </a:bodyPr>
          <a:lstStyle/>
          <a:p>
            <a:r>
              <a:rPr lang="it-IT" dirty="0" smtClean="0"/>
              <a:t>La scuola, punto di riferimento e di confronto delle tensioni della società, si configura come  il luogo privilegiato per combattere stereotipi e pregiudizi ed affermare i valori fondamentali della persona umana.</a:t>
            </a:r>
          </a:p>
          <a:p>
            <a:r>
              <a:rPr lang="it-IT" dirty="0" smtClean="0"/>
              <a:t>La scuola è il luogo educativo e formativo dove si pongono le basi per lo sviluppo della crescita personale e civile dei futuri cittadini e delle future cittadine. </a:t>
            </a:r>
          </a:p>
          <a:p>
            <a:r>
              <a:rPr lang="it-IT" dirty="0" smtClean="0"/>
              <a:t>L’uguaglianza, le pari opportunità di genere,  il rispetto e la valorizzazione delle differenze, sono temi trasversali e fondativi di tutto il fare scuola. </a:t>
            </a:r>
          </a:p>
          <a:p>
            <a:r>
              <a:rPr lang="it-IT" dirty="0" smtClean="0"/>
              <a:t>Temi quali quello del rispetto e della valorizzazione delle differenze e della cultura di genere devono essere affrontati fin dai primi anni di scuola.</a:t>
            </a:r>
          </a:p>
          <a:p>
            <a:r>
              <a:rPr lang="it-IT" dirty="0" smtClean="0"/>
              <a:t>Il Piano dell’offerta formativa di ogni scuola dovrebbe assicurare  l’attuazione dei principi di pari opportunità promuovendo l'educazione alla parità di genere, la prevenzione della violenza di genere e di tutte le discriminazioni.</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52552128"/>
      </p:ext>
    </p:extLst>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27584" y="1341438"/>
            <a:ext cx="7499350" cy="4217987"/>
          </a:xfrm>
        </p:spPr>
      </p:pic>
      <p:sp>
        <p:nvSpPr>
          <p:cNvPr id="3" name="Rettangolo 2"/>
          <p:cNvSpPr/>
          <p:nvPr/>
        </p:nvSpPr>
        <p:spPr>
          <a:xfrm>
            <a:off x="827584" y="5559151"/>
            <a:ext cx="6264696" cy="646331"/>
          </a:xfrm>
          <a:prstGeom prst="rect">
            <a:avLst/>
          </a:prstGeom>
        </p:spPr>
        <p:txBody>
          <a:bodyPr wrap="square">
            <a:spAutoFit/>
          </a:bodyPr>
          <a:lstStyle/>
          <a:p>
            <a:r>
              <a:rPr lang="it-IT" b="1" dirty="0" smtClean="0"/>
              <a:t>Giada Orlando e Rita Sardella della Classe 4J presentano il progetto sulla violenza di genere realizzato nel 2014</a:t>
            </a:r>
            <a:endParaRPr lang="it-IT" b="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76846450"/>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476672"/>
            <a:ext cx="8291264" cy="1123528"/>
          </a:xfrm>
        </p:spPr>
        <p:txBody>
          <a:bodyPr>
            <a:noAutofit/>
          </a:bodyPr>
          <a:lstStyle/>
          <a:p>
            <a:r>
              <a:rPr lang="it-IT" sz="2800" b="1" dirty="0" smtClean="0"/>
              <a:t>Progetto </a:t>
            </a:r>
            <a:r>
              <a:rPr lang="it-IT" sz="2800" b="1" dirty="0"/>
              <a:t>di </a:t>
            </a:r>
            <a:r>
              <a:rPr lang="it-IT" sz="2800" b="1" dirty="0" smtClean="0"/>
              <a:t>Ricerca-intervento</a:t>
            </a:r>
            <a:br>
              <a:rPr lang="it-IT" sz="2800" b="1" dirty="0" smtClean="0"/>
            </a:br>
            <a:r>
              <a:rPr lang="it-IT" sz="2800" b="1" dirty="0" smtClean="0"/>
              <a:t> </a:t>
            </a:r>
            <a:r>
              <a:rPr lang="it-IT" sz="2800" dirty="0"/>
              <a:t>" </a:t>
            </a:r>
            <a:r>
              <a:rPr lang="it-IT" sz="2800" b="1" dirty="0"/>
              <a:t>Giovani e pregiudizi sociali </a:t>
            </a:r>
            <a:r>
              <a:rPr lang="it-IT" sz="2800" dirty="0" smtClean="0"/>
              <a:t>- </a:t>
            </a:r>
            <a:r>
              <a:rPr lang="it-IT" sz="2800" b="1" dirty="0" smtClean="0"/>
              <a:t>Stereotipi </a:t>
            </a:r>
            <a:r>
              <a:rPr lang="it-IT" sz="2800" b="1" dirty="0"/>
              <a:t>di genere </a:t>
            </a:r>
            <a:r>
              <a:rPr lang="it-IT" sz="2800" dirty="0"/>
              <a:t>"</a:t>
            </a:r>
            <a:br>
              <a:rPr lang="it-IT" sz="2800" dirty="0"/>
            </a:br>
            <a:endParaRPr lang="it-IT" sz="2800" dirty="0"/>
          </a:p>
        </p:txBody>
      </p:sp>
      <p:sp>
        <p:nvSpPr>
          <p:cNvPr id="3" name="Segnaposto contenuto 2"/>
          <p:cNvSpPr>
            <a:spLocks noGrp="1"/>
          </p:cNvSpPr>
          <p:nvPr>
            <p:ph idx="1"/>
          </p:nvPr>
        </p:nvSpPr>
        <p:spPr>
          <a:xfrm>
            <a:off x="518864" y="1752600"/>
            <a:ext cx="8229600" cy="4373563"/>
          </a:xfrm>
        </p:spPr>
        <p:txBody>
          <a:bodyPr>
            <a:noAutofit/>
          </a:bodyPr>
          <a:lstStyle/>
          <a:p>
            <a:pPr marL="0" indent="0">
              <a:buNone/>
            </a:pPr>
            <a:r>
              <a:rPr lang="it-IT" sz="2800" i="1" dirty="0" smtClean="0"/>
              <a:t>Il </a:t>
            </a:r>
            <a:r>
              <a:rPr lang="it-IT" sz="2800" i="1" dirty="0"/>
              <a:t>progetto di </a:t>
            </a:r>
            <a:r>
              <a:rPr lang="it-IT" sz="2800" i="1" dirty="0" smtClean="0"/>
              <a:t>Ricerca-intervento </a:t>
            </a:r>
            <a:r>
              <a:rPr lang="it-IT" sz="2800" i="1" dirty="0"/>
              <a:t>" Giovani e pregiudizi </a:t>
            </a:r>
            <a:r>
              <a:rPr lang="it-IT" sz="2800" i="1" dirty="0" smtClean="0"/>
              <a:t>sociali-Stereotipi </a:t>
            </a:r>
            <a:r>
              <a:rPr lang="it-IT" sz="2800" i="1" dirty="0"/>
              <a:t>di genere", </a:t>
            </a:r>
            <a:r>
              <a:rPr lang="it-IT" sz="2800" i="1" dirty="0" smtClean="0"/>
              <a:t>nasce dalle </a:t>
            </a:r>
            <a:r>
              <a:rPr lang="it-IT" sz="2800" i="1" dirty="0"/>
              <a:t>riflessioni scaturite dall'esperienza e dalla partecipazione alla Rete antiviolenza </a:t>
            </a:r>
            <a:r>
              <a:rPr lang="it-IT" sz="2800" i="1" dirty="0" smtClean="0"/>
              <a:t>sulle donne </a:t>
            </a:r>
            <a:r>
              <a:rPr lang="it-IT" sz="2800" i="1" dirty="0"/>
              <a:t>della città di </a:t>
            </a:r>
            <a:r>
              <a:rPr lang="it-IT" sz="2800" i="1" dirty="0" smtClean="0"/>
              <a:t>Palermo, ideato </a:t>
            </a:r>
            <a:r>
              <a:rPr lang="it-IT" sz="2800" i="1" dirty="0"/>
              <a:t>dalla dott.ssa</a:t>
            </a:r>
            <a:r>
              <a:rPr lang="it-IT" sz="2800" i="1" dirty="0" smtClean="0"/>
              <a:t> Rita </a:t>
            </a:r>
            <a:r>
              <a:rPr lang="it-IT" sz="2800" i="1" dirty="0" err="1" smtClean="0"/>
              <a:t>Calascibetta</a:t>
            </a:r>
            <a:r>
              <a:rPr lang="it-IT" sz="2800" i="1" dirty="0" smtClean="0"/>
              <a:t>, Assistente </a:t>
            </a:r>
            <a:r>
              <a:rPr lang="it-IT" sz="2800" i="1" dirty="0" smtClean="0"/>
              <a:t>Sociale della </a:t>
            </a:r>
            <a:r>
              <a:rPr lang="it-IT" sz="2800" i="1" dirty="0"/>
              <a:t>Direzione Politiche Sociali, Giovanili, Pubblica Istruzione, Pari </a:t>
            </a:r>
            <a:r>
              <a:rPr lang="it-IT" sz="2800" i="1" dirty="0" smtClean="0"/>
              <a:t>Opportunità, </a:t>
            </a:r>
            <a:r>
              <a:rPr lang="it-IT" sz="2800" i="1" dirty="0"/>
              <a:t>è </a:t>
            </a:r>
            <a:r>
              <a:rPr lang="it-IT" sz="2800" i="1" dirty="0" smtClean="0"/>
              <a:t>stato realizzato </a:t>
            </a:r>
            <a:r>
              <a:rPr lang="it-IT" sz="2800" i="1" dirty="0"/>
              <a:t>dalla stessa, con la collaborazione della sig.ra Tiziana </a:t>
            </a:r>
            <a:r>
              <a:rPr lang="it-IT" sz="2800" i="1" dirty="0" smtClean="0"/>
              <a:t>Muratore.</a:t>
            </a:r>
            <a:endParaRPr lang="it-IT" sz="2800" i="1"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09188473"/>
      </p:ext>
    </p:extLst>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4" name="Rectangle 1"/>
          <p:cNvSpPr>
            <a:spLocks noGrp="1" noChangeArrowheads="1"/>
          </p:cNvSpPr>
          <p:nvPr>
            <p:ph type="ctrTitle"/>
          </p:nvPr>
        </p:nvSpPr>
        <p:spPr>
          <a:xfrm>
            <a:off x="685800" y="1340768"/>
            <a:ext cx="7772400" cy="1470025"/>
          </a:xfrm>
        </p:spPr>
        <p:txBody>
          <a:bodyPr>
            <a:normAutofit fontScale="90000"/>
          </a:bodyPr>
          <a:lstStyle/>
          <a:p>
            <a:pPr algn="ct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b="1" dirty="0" smtClean="0"/>
              <a:t>PROGETTO</a:t>
            </a:r>
            <a:br>
              <a:rPr lang="it-IT" altLang="it-IT" sz="3200" b="1" dirty="0" smtClean="0"/>
            </a:br>
            <a:r>
              <a:rPr lang="it-IT" altLang="it-IT" sz="3600" dirty="0" smtClean="0"/>
              <a:t/>
            </a:r>
            <a:br>
              <a:rPr lang="it-IT" altLang="it-IT" sz="3600" dirty="0" smtClean="0"/>
            </a:br>
            <a:r>
              <a:rPr lang="it-IT" altLang="it-IT" sz="2800" b="1" i="1" dirty="0" smtClean="0"/>
              <a:t>«VIOLENZA SULLE DONNE. CONOSCERE PER PREVENIRE»</a:t>
            </a:r>
          </a:p>
        </p:txBody>
      </p:sp>
      <p:sp>
        <p:nvSpPr>
          <p:cNvPr id="3075" name="Text Box 2"/>
          <p:cNvSpPr txBox="1">
            <a:spLocks noChangeArrowheads="1"/>
          </p:cNvSpPr>
          <p:nvPr/>
        </p:nvSpPr>
        <p:spPr bwMode="auto">
          <a:xfrm>
            <a:off x="685799" y="3810000"/>
            <a:ext cx="7772401" cy="2133600"/>
          </a:xfrm>
          <a:prstGeom prst="rect">
            <a:avLst/>
          </a:prstGeom>
          <a:noFill/>
          <a:ln w="9525">
            <a:noFill/>
            <a:round/>
            <a:headEnd/>
            <a:tailEnd/>
          </a:ln>
        </p:spPr>
        <p:txBody>
          <a:bodyPr lIns="90000" tIns="45000" rIns="90000" bIns="45000"/>
          <a:lstStyle/>
          <a:p>
            <a:pPr algn="ct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dirty="0" smtClean="0">
                <a:solidFill>
                  <a:srgbClr val="000000"/>
                </a:solidFill>
                <a:latin typeface="Calibri" charset="0"/>
              </a:rPr>
              <a:t> </a:t>
            </a:r>
            <a:r>
              <a:rPr lang="it-IT" altLang="it-IT" sz="3200" dirty="0" smtClean="0">
                <a:solidFill>
                  <a:srgbClr val="000000"/>
                </a:solidFill>
                <a:latin typeface="Calibri" charset="0"/>
              </a:rPr>
              <a:t> </a:t>
            </a:r>
            <a:r>
              <a:rPr lang="it-IT" altLang="it-IT" sz="2800" b="1" dirty="0" smtClean="0">
                <a:solidFill>
                  <a:srgbClr val="000000"/>
                </a:solidFill>
                <a:latin typeface="Calibri" charset="0"/>
              </a:rPr>
              <a:t>ANNO </a:t>
            </a:r>
            <a:r>
              <a:rPr lang="it-IT" altLang="it-IT" sz="2800" b="1" dirty="0">
                <a:solidFill>
                  <a:srgbClr val="000000"/>
                </a:solidFill>
                <a:latin typeface="Calibri" charset="0"/>
              </a:rPr>
              <a:t>SCOLASTICO 2013-</a:t>
            </a:r>
            <a:r>
              <a:rPr lang="it-IT" altLang="it-IT" sz="2800" b="1" dirty="0" smtClean="0">
                <a:solidFill>
                  <a:srgbClr val="000000"/>
                </a:solidFill>
                <a:latin typeface="Calibri" charset="0"/>
              </a:rPr>
              <a:t>2014</a:t>
            </a:r>
          </a:p>
          <a:p>
            <a:pPr algn="ct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b="1" dirty="0" smtClean="0">
                <a:solidFill>
                  <a:srgbClr val="000000"/>
                </a:solidFill>
                <a:latin typeface="Calibri" charset="0"/>
              </a:rPr>
              <a:t>Istituto Magistrale Statale Regina Margherita</a:t>
            </a:r>
            <a:endParaRPr lang="it-IT" altLang="it-IT" sz="2800" b="1" dirty="0" smtClean="0">
              <a:solidFill>
                <a:srgbClr val="000000"/>
              </a:solidFill>
              <a:latin typeface="Calibri" charset="0"/>
            </a:endParaRPr>
          </a:p>
          <a:p>
            <a:pPr algn="ct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dirty="0">
                <a:solidFill>
                  <a:srgbClr val="000000"/>
                </a:solidFill>
                <a:latin typeface="Calibri" charset="0"/>
              </a:rPr>
              <a:t> </a:t>
            </a:r>
            <a:r>
              <a:rPr lang="it-IT" altLang="it-IT" sz="3200" b="1" dirty="0">
                <a:solidFill>
                  <a:srgbClr val="000000"/>
                </a:solidFill>
                <a:latin typeface="Calibri" charset="0"/>
              </a:rPr>
              <a:t> </a:t>
            </a:r>
            <a:r>
              <a:rPr lang="it-IT" altLang="it-IT" sz="2800" b="1" dirty="0">
                <a:solidFill>
                  <a:srgbClr val="000000"/>
                </a:solidFill>
                <a:latin typeface="Calibri" charset="0"/>
              </a:rPr>
              <a:t>Classi coinvolte 3F - </a:t>
            </a:r>
            <a:r>
              <a:rPr lang="it-IT" altLang="it-IT" sz="2800" b="1" dirty="0" smtClean="0">
                <a:solidFill>
                  <a:srgbClr val="000000"/>
                </a:solidFill>
                <a:latin typeface="Calibri" charset="0"/>
              </a:rPr>
              <a:t>3J </a:t>
            </a:r>
            <a:r>
              <a:rPr lang="it-IT" altLang="it-IT" sz="2800" b="1" dirty="0">
                <a:solidFill>
                  <a:srgbClr val="000000"/>
                </a:solidFill>
                <a:latin typeface="Calibri" charset="0"/>
              </a:rPr>
              <a:t>- 3L - 3LX - 2N - 3N</a:t>
            </a:r>
            <a:r>
              <a:rPr lang="it-IT" altLang="it-IT" sz="3200" b="1" dirty="0">
                <a:solidFill>
                  <a:srgbClr val="000000"/>
                </a:solidFill>
                <a:latin typeface="Calibri"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Rectangle 1"/>
          <p:cNvSpPr>
            <a:spLocks noGrp="1" noChangeArrowheads="1"/>
          </p:cNvSpPr>
          <p:nvPr>
            <p:ph type="ctrTitle"/>
          </p:nvPr>
        </p:nvSpPr>
        <p:spPr>
          <a:xfrm>
            <a:off x="990600" y="2590800"/>
            <a:ext cx="7162800" cy="1219200"/>
          </a:xfrm>
        </p:spPr>
        <p:txBody>
          <a:bodyPr>
            <a:normAutofit fontScale="90000"/>
          </a:bodyPr>
          <a:lstStyle/>
          <a:p>
            <a:pPr algn="ct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it-IT" altLang="it-IT" dirty="0" smtClean="0"/>
              <a:t/>
            </a:r>
            <a:br>
              <a:rPr lang="it-IT" altLang="it-IT" dirty="0" smtClean="0"/>
            </a:br>
            <a:r>
              <a:rPr lang="it-IT" altLang="it-IT" dirty="0" smtClean="0"/>
              <a:t>VIOLENZA </a:t>
            </a:r>
            <a:r>
              <a:rPr lang="it-IT" altLang="it-IT" dirty="0" smtClean="0"/>
              <a:t>SULLE DONNE. CONOSCERE PER </a:t>
            </a:r>
            <a:r>
              <a:rPr lang="it-IT" altLang="it-IT" dirty="0" smtClean="0"/>
              <a:t>PREVENIRE</a:t>
            </a:r>
            <a:br>
              <a:rPr lang="it-IT" altLang="it-IT" dirty="0" smtClean="0"/>
            </a:br>
            <a:r>
              <a:rPr lang="it-IT" altLang="it-IT" dirty="0" smtClean="0"/>
              <a:t/>
            </a:r>
            <a:br>
              <a:rPr lang="it-IT" altLang="it-IT" dirty="0" smtClean="0"/>
            </a:br>
            <a:r>
              <a:rPr lang="it-IT" altLang="it-IT" dirty="0" smtClean="0"/>
              <a:t> </a:t>
            </a:r>
            <a:r>
              <a:rPr lang="it-IT" altLang="it-IT" sz="3600" dirty="0" smtClean="0"/>
              <a:t>P</a:t>
            </a:r>
            <a:r>
              <a:rPr lang="it-IT" altLang="it-IT" sz="3600" dirty="0" smtClean="0"/>
              <a:t>rogetto  promosso</a:t>
            </a:r>
            <a:r>
              <a:rPr lang="it-IT" altLang="it-IT" sz="3600" dirty="0" smtClean="0"/>
              <a:t> </a:t>
            </a:r>
            <a:r>
              <a:rPr lang="it-IT" altLang="it-IT" sz="3600" dirty="0" smtClean="0"/>
              <a:t>dal </a:t>
            </a:r>
            <a:r>
              <a:rPr lang="it-IT" altLang="it-IT" sz="3600" dirty="0" smtClean="0"/>
              <a:t>Centro Armonia</a:t>
            </a:r>
            <a:r>
              <a:rPr lang="it-IT" altLang="it-IT" sz="3600" dirty="0" smtClean="0"/>
              <a:t> </a:t>
            </a:r>
            <a:br>
              <a:rPr lang="it-IT" altLang="it-IT" sz="3600" dirty="0" smtClean="0"/>
            </a:br>
            <a:r>
              <a:rPr lang="it-IT" altLang="it-IT" sz="3600" dirty="0" smtClean="0"/>
              <a:t>in </a:t>
            </a:r>
            <a:r>
              <a:rPr lang="it-IT" altLang="it-IT" sz="3600" dirty="0" smtClean="0"/>
              <a:t>collaborazione con il CF Parisi</a:t>
            </a:r>
            <a:r>
              <a:rPr lang="it-IT" altLang="it-IT" dirty="0" smtClean="0"/>
              <a:t/>
            </a:r>
            <a:br>
              <a:rPr lang="it-IT" altLang="it-IT" dirty="0" smtClean="0"/>
            </a:br>
            <a:r>
              <a:rPr lang="it-IT" altLang="it-IT" sz="3111" dirty="0" smtClean="0"/>
              <a:t>a cura di: </a:t>
            </a:r>
            <a:r>
              <a:rPr lang="it-IT" altLang="it-IT" dirty="0" smtClean="0"/>
              <a:t/>
            </a:r>
            <a:br>
              <a:rPr lang="it-IT" altLang="it-IT" dirty="0" smtClean="0"/>
            </a:br>
            <a:r>
              <a:rPr lang="it-IT" altLang="it-IT" dirty="0" smtClean="0"/>
              <a:t>        </a:t>
            </a:r>
            <a:r>
              <a:rPr lang="it-IT" altLang="it-IT" sz="3556" dirty="0" smtClean="0"/>
              <a:t>Dott.ssa </a:t>
            </a:r>
            <a:r>
              <a:rPr lang="it-IT" altLang="it-IT" sz="3556" dirty="0" smtClean="0"/>
              <a:t>Anna Maria </a:t>
            </a:r>
            <a:r>
              <a:rPr lang="it-IT" altLang="it-IT" sz="3556" dirty="0" smtClean="0"/>
              <a:t>Costantino</a:t>
            </a:r>
            <a:br>
              <a:rPr lang="it-IT" altLang="it-IT" sz="3556" dirty="0" smtClean="0"/>
            </a:br>
            <a:r>
              <a:rPr lang="it-IT" altLang="it-IT" sz="3556" dirty="0" smtClean="0"/>
              <a:t>Dott.ssa </a:t>
            </a:r>
            <a:r>
              <a:rPr lang="it-IT" altLang="it-IT" sz="3556" dirty="0" smtClean="0"/>
              <a:t>Serena </a:t>
            </a:r>
            <a:r>
              <a:rPr lang="it-IT" altLang="it-IT" sz="3556" dirty="0" err="1" smtClean="0"/>
              <a:t>Giannone</a:t>
            </a:r>
            <a:r>
              <a:rPr lang="it-IT" altLang="it-IT" sz="3556" dirty="0" smtClean="0"/>
              <a:t/>
            </a:r>
            <a:br>
              <a:rPr lang="it-IT" altLang="it-IT" sz="3556" dirty="0" smtClean="0"/>
            </a:br>
            <a:r>
              <a:rPr lang="it-IT" altLang="it-IT" sz="3556" dirty="0" smtClean="0"/>
              <a:t>  Dott.ssa </a:t>
            </a:r>
            <a:r>
              <a:rPr lang="it-IT" altLang="it-IT" sz="3556" dirty="0" smtClean="0"/>
              <a:t>Flavia </a:t>
            </a:r>
            <a:r>
              <a:rPr lang="it-IT" altLang="it-IT" sz="3556" dirty="0" err="1" smtClean="0"/>
              <a:t>Patronaggio</a:t>
            </a:r>
            <a:r>
              <a:rPr lang="it-IT" altLang="it-IT" sz="3556" dirty="0" smtClean="0"/>
              <a:t> </a:t>
            </a:r>
            <a:r>
              <a:rPr lang="it-IT" altLang="it-IT" dirty="0" smtClean="0"/>
              <a:t/>
            </a:r>
            <a:br>
              <a:rPr lang="it-IT" altLang="it-IT" dirty="0" smtClean="0"/>
            </a:br>
            <a:endParaRPr lang="it-IT" altLang="it-IT" dirty="0" smtClean="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1"/>
          <p:cNvSpPr>
            <a:spLocks noGrp="1" noChangeArrowheads="1"/>
          </p:cNvSpPr>
          <p:nvPr>
            <p:ph type="ctrTitle"/>
          </p:nvPr>
        </p:nvSpPr>
        <p:spPr>
          <a:xfrm>
            <a:off x="710749" y="116632"/>
            <a:ext cx="7772400" cy="1470025"/>
          </a:xfrm>
        </p:spPr>
        <p:txBody>
          <a:bodyPr>
            <a:normAutofit/>
          </a:bodyPr>
          <a:lstStyle/>
          <a:p>
            <a:pPr algn="ct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dirty="0" smtClean="0"/>
              <a:t>COS’ È LA VIOLENZA DI GENERE?</a:t>
            </a:r>
          </a:p>
        </p:txBody>
      </p:sp>
      <p:sp>
        <p:nvSpPr>
          <p:cNvPr id="5123" name="Text Box 2"/>
          <p:cNvSpPr txBox="1">
            <a:spLocks noChangeArrowheads="1"/>
          </p:cNvSpPr>
          <p:nvPr/>
        </p:nvSpPr>
        <p:spPr bwMode="auto">
          <a:xfrm>
            <a:off x="467544" y="1620125"/>
            <a:ext cx="8229600" cy="4525963"/>
          </a:xfrm>
          <a:prstGeom prst="rect">
            <a:avLst/>
          </a:prstGeom>
          <a:noFill/>
          <a:ln w="9525">
            <a:noFill/>
            <a:round/>
            <a:headEnd/>
            <a:tailEnd/>
          </a:ln>
        </p:spPr>
        <p:txBody>
          <a:bodyPr lIns="90000" tIns="45000" rIns="90000" bIns="45000"/>
          <a:lstStyle/>
          <a:p>
            <a:pP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000" dirty="0">
                <a:solidFill>
                  <a:srgbClr val="000000"/>
                </a:solidFill>
                <a:latin typeface="Calibri" charset="0"/>
              </a:rPr>
              <a:t>Una violazione dei diritti umani e una forma di discriminazione contro le donne che comprende tutti gli atti di violenza fondati sul genere che provocano o sono suscettibili di provocare danni o sofferenze di natura fisica, sessuale, psicologica o economica - comprese le minacce di compiere tali atti - la coercizione o la privazione arbitraria della libertà, sia nella vita pubblica, che nella vita privata (Convenzione di Istanbul, 2011).</a:t>
            </a:r>
          </a:p>
          <a:p>
            <a:pP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endParaRPr lang="it-IT" altLang="it-IT" sz="3200" dirty="0">
              <a:solidFill>
                <a:srgbClr val="000000"/>
              </a:solidFill>
              <a:latin typeface="Calibri"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1"/>
          <p:cNvSpPr>
            <a:spLocks noGrp="1" noChangeArrowheads="1"/>
          </p:cNvSpPr>
          <p:nvPr>
            <p:ph type="ctrTitle"/>
          </p:nvPr>
        </p:nvSpPr>
        <p:spPr>
          <a:xfrm>
            <a:off x="685800" y="2971800"/>
            <a:ext cx="7543800" cy="3200400"/>
          </a:xfrm>
        </p:spPr>
        <p:txBody>
          <a:bodyPr>
            <a:normAutofit fontScale="90000"/>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smtClean="0">
                <a:solidFill>
                  <a:srgbClr val="000000"/>
                </a:solidFill>
                <a:latin typeface="Calibri" charset="0"/>
              </a:rPr>
              <a:t>Il </a:t>
            </a:r>
            <a:r>
              <a:rPr lang="it-IT" altLang="it-IT" sz="2800" dirty="0" smtClean="0">
                <a:solidFill>
                  <a:srgbClr val="000000"/>
                </a:solidFill>
                <a:latin typeface="Calibri" charset="0"/>
              </a:rPr>
              <a:t>radicamento di stereotipi, l’assenza </a:t>
            </a:r>
            <a:r>
              <a:rPr lang="it-IT" altLang="it-IT" sz="2800" dirty="0" smtClean="0">
                <a:solidFill>
                  <a:srgbClr val="000000"/>
                </a:solidFill>
                <a:latin typeface="Calibri" charset="0"/>
              </a:rPr>
              <a:t>di chiare </a:t>
            </a:r>
            <a:r>
              <a:rPr lang="it-IT" altLang="it-IT" sz="2800" dirty="0" smtClean="0">
                <a:solidFill>
                  <a:srgbClr val="000000"/>
                </a:solidFill>
                <a:latin typeface="Calibri" charset="0"/>
              </a:rPr>
              <a:t>informazioni circa il fenomeno della violenza di genere e l’atteggiamento </a:t>
            </a:r>
            <a:r>
              <a:rPr lang="it-IT" altLang="it-IT" sz="2800" dirty="0" smtClean="0">
                <a:solidFill>
                  <a:srgbClr val="000000"/>
                </a:solidFill>
                <a:latin typeface="Calibri" charset="0"/>
              </a:rPr>
              <a:t>tollerante, </a:t>
            </a:r>
            <a:r>
              <a:rPr lang="it-IT" altLang="it-IT" sz="2800" dirty="0" smtClean="0">
                <a:solidFill>
                  <a:srgbClr val="000000"/>
                </a:solidFill>
                <a:latin typeface="Calibri" charset="0"/>
              </a:rPr>
              <a:t>presente nel nostro contesto </a:t>
            </a:r>
            <a:r>
              <a:rPr lang="it-IT" altLang="it-IT" sz="2800" dirty="0" smtClean="0">
                <a:solidFill>
                  <a:srgbClr val="000000"/>
                </a:solidFill>
                <a:latin typeface="Calibri" charset="0"/>
              </a:rPr>
              <a:t>culturale, </a:t>
            </a:r>
            <a:r>
              <a:rPr lang="it-IT" altLang="it-IT" sz="2800" dirty="0" smtClean="0">
                <a:solidFill>
                  <a:srgbClr val="000000"/>
                </a:solidFill>
                <a:latin typeface="Calibri" charset="0"/>
              </a:rPr>
              <a:t>verso i comportamenti </a:t>
            </a:r>
            <a:r>
              <a:rPr lang="it-IT" altLang="it-IT" sz="2800" dirty="0" smtClean="0">
                <a:solidFill>
                  <a:srgbClr val="000000"/>
                </a:solidFill>
                <a:latin typeface="Calibri" charset="0"/>
              </a:rPr>
              <a:t>violenti </a:t>
            </a:r>
            <a:r>
              <a:rPr lang="it-IT" altLang="it-IT" sz="2800" dirty="0" smtClean="0">
                <a:solidFill>
                  <a:srgbClr val="000000"/>
                </a:solidFill>
                <a:latin typeface="Calibri" charset="0"/>
              </a:rPr>
              <a:t>creano le precondizioni sufficienti affinché tale fenomeno continui a sussistere e</a:t>
            </a:r>
            <a:r>
              <a:rPr lang="it-IT" altLang="it-IT" sz="2800" dirty="0" smtClean="0">
                <a:solidFill>
                  <a:srgbClr val="000000"/>
                </a:solidFill>
                <a:latin typeface="Calibri" charset="0"/>
              </a:rPr>
              <a:t> a </a:t>
            </a:r>
            <a:r>
              <a:rPr lang="it-IT" altLang="it-IT" sz="2800" dirty="0" smtClean="0">
                <a:solidFill>
                  <a:srgbClr val="000000"/>
                </a:solidFill>
                <a:latin typeface="Calibri" charset="0"/>
              </a:rPr>
              <a:t>non essere riconosciuto.</a:t>
            </a:r>
            <a:r>
              <a:rPr lang="it-IT" altLang="it-IT" dirty="0" smtClean="0">
                <a:solidFill>
                  <a:srgbClr val="000000"/>
                </a:solidFill>
                <a:latin typeface="Calibri" charset="0"/>
              </a:rPr>
              <a:t/>
            </a:r>
            <a:br>
              <a:rPr lang="it-IT" altLang="it-IT" dirty="0" smtClean="0">
                <a:solidFill>
                  <a:srgbClr val="000000"/>
                </a:solidFill>
                <a:latin typeface="Calibri" charset="0"/>
              </a:rPr>
            </a:br>
            <a:endParaRPr lang="it-IT" altLang="it-IT" dirty="0" smtClean="0"/>
          </a:p>
        </p:txBody>
      </p:sp>
      <p:sp>
        <p:nvSpPr>
          <p:cNvPr id="6147" name="Text Box 2"/>
          <p:cNvSpPr txBox="1">
            <a:spLocks noChangeArrowheads="1"/>
          </p:cNvSpPr>
          <p:nvPr/>
        </p:nvSpPr>
        <p:spPr bwMode="auto">
          <a:xfrm>
            <a:off x="685800" y="762001"/>
            <a:ext cx="7772400" cy="2209799"/>
          </a:xfrm>
          <a:prstGeom prst="rect">
            <a:avLst/>
          </a:prstGeom>
          <a:noFill/>
          <a:ln w="9525">
            <a:noFill/>
            <a:round/>
            <a:headEnd/>
            <a:tailEnd/>
          </a:ln>
        </p:spPr>
        <p:txBody>
          <a:bodyPr lIns="90000" tIns="45000" rIns="90000" bIns="45000"/>
          <a:lstStyle/>
          <a:p>
            <a:pP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600" dirty="0" smtClean="0">
                <a:solidFill>
                  <a:srgbClr val="000000"/>
                </a:solidFill>
                <a:latin typeface="Calibri" charset="0"/>
              </a:rPr>
              <a:t>Alcune </a:t>
            </a:r>
            <a:r>
              <a:rPr lang="it-IT" altLang="it-IT" sz="2600" dirty="0">
                <a:solidFill>
                  <a:srgbClr val="000000"/>
                </a:solidFill>
                <a:latin typeface="Calibri" charset="0"/>
              </a:rPr>
              <a:t>forme di violenza per la loro natura </a:t>
            </a:r>
            <a:r>
              <a:rPr lang="it-IT" altLang="it-IT" sz="2600" i="1" dirty="0">
                <a:solidFill>
                  <a:srgbClr val="000000"/>
                </a:solidFill>
                <a:latin typeface="Calibri" charset="0"/>
              </a:rPr>
              <a:t>“invisibile”</a:t>
            </a:r>
            <a:r>
              <a:rPr lang="it-IT" altLang="it-IT" sz="2600" dirty="0">
                <a:solidFill>
                  <a:srgbClr val="000000"/>
                </a:solidFill>
                <a:latin typeface="Calibri" charset="0"/>
              </a:rPr>
              <a:t>, spesso rischiano non solo di non essere riconosciute dalla vittima come violenza, anche a fronte di uno stato di malessere e disagio psichico, ma addirittura di essere scambiate come esibizione di comportamenti “d’amore”.</a:t>
            </a:r>
          </a:p>
          <a:p>
            <a:pP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endParaRPr lang="it-IT" altLang="it-IT" sz="3200" dirty="0">
              <a:solidFill>
                <a:srgbClr val="000000"/>
              </a:solidFill>
              <a:latin typeface="Calibri"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1"/>
          <p:cNvSpPr>
            <a:spLocks noGrp="1" noChangeArrowheads="1"/>
          </p:cNvSpPr>
          <p:nvPr>
            <p:ph type="ctrTitle"/>
          </p:nvPr>
        </p:nvSpPr>
        <p:spPr>
          <a:xfrm>
            <a:off x="719960" y="260648"/>
            <a:ext cx="7772400" cy="1470025"/>
          </a:xfrm>
        </p:spPr>
        <p:txBody>
          <a:bodyPr/>
          <a:lstStyle/>
          <a:p>
            <a:pPr algn="ct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dirty="0" smtClean="0"/>
              <a:t>ECCO PERCHÈ: </a:t>
            </a:r>
          </a:p>
        </p:txBody>
      </p:sp>
      <p:sp>
        <p:nvSpPr>
          <p:cNvPr id="8195" name="Text Box 2"/>
          <p:cNvSpPr txBox="1">
            <a:spLocks noChangeArrowheads="1"/>
          </p:cNvSpPr>
          <p:nvPr/>
        </p:nvSpPr>
        <p:spPr bwMode="auto">
          <a:xfrm>
            <a:off x="604866" y="1340768"/>
            <a:ext cx="8002588" cy="4857750"/>
          </a:xfrm>
          <a:prstGeom prst="rect">
            <a:avLst/>
          </a:prstGeom>
          <a:noFill/>
          <a:ln w="9525">
            <a:noFill/>
            <a:round/>
            <a:headEnd/>
            <a:tailEnd/>
          </a:ln>
        </p:spPr>
        <p:txBody>
          <a:bodyPr lIns="90000" tIns="45000" rIns="90000" bIns="45000"/>
          <a:lstStyle/>
          <a:p>
            <a:pP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endParaRPr lang="it-IT" altLang="it-IT" sz="3200" dirty="0">
              <a:solidFill>
                <a:srgbClr val="000000"/>
              </a:solidFill>
              <a:latin typeface="Calibri" charset="0"/>
            </a:endParaRPr>
          </a:p>
          <a:p>
            <a:pPr algn="just"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dirty="0">
                <a:solidFill>
                  <a:srgbClr val="000000"/>
                </a:solidFill>
                <a:latin typeface="Calibri" charset="0"/>
              </a:rPr>
              <a:t>Il progetto è stato pensato ed attuato al fine di far maturare nei ragazzi un pensiero critico circa i modelli di relazione tra i sessi ed il loro possibile codificarsi attraverso stereotipi, rappresentazioni e convenzioni sociali, che spesso si rifanno ancora alla struttura simbolica patriarcale dei rapporti tra uomo e donna.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1"/>
          <p:cNvSpPr>
            <a:spLocks noGrp="1" noChangeArrowheads="1"/>
          </p:cNvSpPr>
          <p:nvPr>
            <p:ph type="ctrTitle"/>
          </p:nvPr>
        </p:nvSpPr>
        <p:spPr>
          <a:xfrm>
            <a:off x="666327" y="404664"/>
            <a:ext cx="7772400" cy="1470025"/>
          </a:xfrm>
        </p:spPr>
        <p:txBody>
          <a:bodyPr/>
          <a:lstStyle/>
          <a:p>
            <a:pPr algn="ct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dirty="0" smtClean="0"/>
              <a:t>OBIETTIVI DEL PROGETTO</a:t>
            </a:r>
          </a:p>
        </p:txBody>
      </p:sp>
      <p:sp>
        <p:nvSpPr>
          <p:cNvPr id="9219" name="Text Box 2"/>
          <p:cNvSpPr txBox="1">
            <a:spLocks noChangeArrowheads="1"/>
          </p:cNvSpPr>
          <p:nvPr/>
        </p:nvSpPr>
        <p:spPr bwMode="auto">
          <a:xfrm>
            <a:off x="457200" y="2332037"/>
            <a:ext cx="8229600" cy="4525963"/>
          </a:xfrm>
          <a:prstGeom prst="rect">
            <a:avLst/>
          </a:prstGeom>
          <a:noFill/>
          <a:ln w="9525">
            <a:noFill/>
            <a:round/>
            <a:headEnd/>
            <a:tailEnd/>
          </a:ln>
        </p:spPr>
        <p:txBody>
          <a:bodyPr lIns="90000" tIns="45000" rIns="90000" bIns="45000"/>
          <a:lstStyle/>
          <a:p>
            <a:pPr algn="just"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dirty="0">
                <a:solidFill>
                  <a:srgbClr val="000000"/>
                </a:solidFill>
                <a:latin typeface="Calibri" charset="0"/>
              </a:rPr>
              <a:t>Realizzazione di un percorso orientato  a fornire ai ragazzi gli strumenti cognitivi ed emotivi e le strategie funzionali necessarie a riconoscere le situazioni potenzialmente a rischio, ed informare circa le risorse presenti sul territorio che possono offrire aiuto alle vittime di violenza.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1"/>
          <p:cNvSpPr>
            <a:spLocks noGrp="1" noChangeArrowheads="1"/>
          </p:cNvSpPr>
          <p:nvPr>
            <p:ph type="ctrTitle"/>
          </p:nvPr>
        </p:nvSpPr>
        <p:spPr>
          <a:xfrm>
            <a:off x="686003" y="332657"/>
            <a:ext cx="7772400" cy="1224136"/>
          </a:xfrm>
        </p:spPr>
        <p:txBody>
          <a:bodyPr>
            <a:normAutofit/>
          </a:bodyPr>
          <a:lstStyle/>
          <a:p>
            <a:pPr algn="ct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600" dirty="0" smtClean="0"/>
              <a:t>I VERTICI DELL’INTERVENTO:</a:t>
            </a:r>
          </a:p>
        </p:txBody>
      </p:sp>
      <p:sp>
        <p:nvSpPr>
          <p:cNvPr id="10243" name="Text Box 2"/>
          <p:cNvSpPr txBox="1">
            <a:spLocks noChangeArrowheads="1"/>
          </p:cNvSpPr>
          <p:nvPr/>
        </p:nvSpPr>
        <p:spPr bwMode="auto">
          <a:xfrm>
            <a:off x="462474" y="1219200"/>
            <a:ext cx="8229600" cy="5181600"/>
          </a:xfrm>
          <a:prstGeom prst="rect">
            <a:avLst/>
          </a:prstGeom>
          <a:noFill/>
          <a:ln w="9525">
            <a:noFill/>
            <a:round/>
            <a:headEnd/>
            <a:tailEnd/>
          </a:ln>
        </p:spPr>
        <p:txBody>
          <a:bodyPr lIns="90000" tIns="45000" rIns="90000" bIns="45000"/>
          <a:lstStyle/>
          <a:p>
            <a:pPr marL="342900" indent="-341313" algn="just" hangingPunct="1">
              <a:lnSpc>
                <a:spcPct val="100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solidFill>
                  <a:srgbClr val="000000"/>
                </a:solidFill>
                <a:latin typeface="Calibri" charset="0"/>
              </a:rPr>
              <a:t>Conoscenza del fenomeno della violenza di genere rispetto alle molteplici forme in cui si può presentare.</a:t>
            </a:r>
          </a:p>
          <a:p>
            <a:pPr marL="342900" indent="-341313" algn="just" hangingPunct="1">
              <a:lnSpc>
                <a:spcPct val="100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solidFill>
                  <a:srgbClr val="000000"/>
                </a:solidFill>
                <a:latin typeface="Calibri" charset="0"/>
              </a:rPr>
              <a:t>Esplorazione degli stereotipi di genere presenti.</a:t>
            </a:r>
          </a:p>
          <a:p>
            <a:pPr marL="342900" indent="-341313" algn="just" hangingPunct="1">
              <a:lnSpc>
                <a:spcPct val="100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solidFill>
                  <a:srgbClr val="000000"/>
                </a:solidFill>
                <a:latin typeface="Calibri" charset="0"/>
              </a:rPr>
              <a:t>Riconoscimento dei modelli comportamentali basati su stereotipi legati al genere maschile e femminile.</a:t>
            </a:r>
            <a:endParaRPr lang="it-IT" altLang="it-IT" sz="3200" dirty="0">
              <a:solidFill>
                <a:srgbClr val="000000"/>
              </a:solidFill>
              <a:latin typeface="Calibri" charset="0"/>
            </a:endParaRPr>
          </a:p>
          <a:p>
            <a:pPr marL="342900" indent="-341313" algn="just" hangingPunct="1">
              <a:lnSpc>
                <a:spcPct val="100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solidFill>
                  <a:srgbClr val="000000"/>
                </a:solidFill>
                <a:latin typeface="Calibri" charset="0"/>
              </a:rPr>
              <a:t>Valorizzazione delle differenze di genere nel rispetto dei ruoli.</a:t>
            </a:r>
            <a:endParaRPr lang="it-IT" altLang="it-IT" sz="3200" dirty="0">
              <a:solidFill>
                <a:srgbClr val="000000"/>
              </a:solidFill>
              <a:latin typeface="Calibri" charset="0"/>
            </a:endParaRPr>
          </a:p>
          <a:p>
            <a:pPr marL="342900" indent="-341313" algn="just" hangingPunct="1">
              <a:lnSpc>
                <a:spcPct val="100000"/>
              </a:lnSpc>
              <a:spcBef>
                <a:spcPts val="638"/>
              </a:spcBef>
              <a:spcAft>
                <a:spcPts val="1425"/>
              </a:spcAft>
              <a:buSzPct val="45000"/>
              <a:buFont typeface="Arial"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solidFill>
                  <a:srgbClr val="000000"/>
                </a:solidFill>
                <a:latin typeface="Calibri" charset="0"/>
              </a:rPr>
              <a:t>Informazione sulla Rete Antiviolenza presente sul territorio e sui servizi che la costituiscono.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AutoShape 1"/>
          <p:cNvSpPr>
            <a:spLocks noChangeArrowheads="1"/>
          </p:cNvSpPr>
          <p:nvPr/>
        </p:nvSpPr>
        <p:spPr bwMode="auto">
          <a:xfrm>
            <a:off x="611188" y="541338"/>
            <a:ext cx="2303462" cy="1879600"/>
          </a:xfrm>
          <a:prstGeom prst="rightArrowCallout">
            <a:avLst>
              <a:gd name="adj1" fmla="val 25000"/>
              <a:gd name="adj2" fmla="val 25000"/>
              <a:gd name="adj3" fmla="val 20425"/>
              <a:gd name="adj4" fmla="val 66667"/>
            </a:avLst>
          </a:prstGeom>
          <a:solidFill>
            <a:srgbClr val="4F81BD"/>
          </a:solidFill>
          <a:ln w="25560">
            <a:solidFill>
              <a:srgbClr val="3A5F8B"/>
            </a:solidFill>
            <a:round/>
            <a:headEnd/>
            <a:tailEnd/>
          </a:ln>
        </p:spPr>
        <p:txBody>
          <a:bodyPr lIns="90000" tIns="45000" rIns="90000" bIns="45000" anchor="ctr"/>
          <a:lstStyle/>
          <a:p>
            <a:pPr algn="ctr" hangingPunct="1">
              <a:lnSpc>
                <a:spcPct val="100000"/>
              </a:lnSpc>
              <a:tabLst>
                <a:tab pos="723900" algn="l"/>
                <a:tab pos="1447800" algn="l"/>
                <a:tab pos="2171700" algn="l"/>
              </a:tabLst>
            </a:pPr>
            <a:r>
              <a:rPr lang="it-IT" altLang="it-IT">
                <a:solidFill>
                  <a:srgbClr val="FFFFFF"/>
                </a:solidFill>
                <a:latin typeface="Calibri" charset="0"/>
              </a:rPr>
              <a:t>Sollecitazione degli stereotipi di genere</a:t>
            </a:r>
          </a:p>
        </p:txBody>
      </p:sp>
      <p:sp>
        <p:nvSpPr>
          <p:cNvPr id="11267" name="AutoShape 2"/>
          <p:cNvSpPr>
            <a:spLocks noChangeArrowheads="1"/>
          </p:cNvSpPr>
          <p:nvPr/>
        </p:nvSpPr>
        <p:spPr bwMode="auto">
          <a:xfrm>
            <a:off x="3203575" y="549275"/>
            <a:ext cx="2160588" cy="1871663"/>
          </a:xfrm>
          <a:prstGeom prst="rightArrowCallout">
            <a:avLst>
              <a:gd name="adj1" fmla="val 25000"/>
              <a:gd name="adj2" fmla="val 25000"/>
              <a:gd name="adj3" fmla="val 19239"/>
              <a:gd name="adj4" fmla="val 66667"/>
            </a:avLst>
          </a:prstGeom>
          <a:solidFill>
            <a:srgbClr val="4F81BD"/>
          </a:solidFill>
          <a:ln w="25560">
            <a:solidFill>
              <a:srgbClr val="3A5F8B"/>
            </a:solidFill>
            <a:round/>
            <a:headEnd/>
            <a:tailEnd/>
          </a:ln>
        </p:spPr>
        <p:txBody>
          <a:bodyPr lIns="90000" tIns="45000" rIns="90000" bIns="45000" anchor="ctr"/>
          <a:lstStyle/>
          <a:p>
            <a:pPr algn="ctr" hangingPunct="1">
              <a:lnSpc>
                <a:spcPct val="100000"/>
              </a:lnSpc>
              <a:tabLst>
                <a:tab pos="723900" algn="l"/>
                <a:tab pos="1447800" algn="l"/>
              </a:tabLst>
            </a:pPr>
            <a:r>
              <a:rPr lang="it-IT" altLang="it-IT">
                <a:solidFill>
                  <a:srgbClr val="FFFFFF"/>
                </a:solidFill>
                <a:latin typeface="Calibri" charset="0"/>
              </a:rPr>
              <a:t>Attivazione emozionale</a:t>
            </a:r>
          </a:p>
        </p:txBody>
      </p:sp>
      <p:sp>
        <p:nvSpPr>
          <p:cNvPr id="11268" name="AutoShape 3"/>
          <p:cNvSpPr>
            <a:spLocks noChangeArrowheads="1"/>
          </p:cNvSpPr>
          <p:nvPr/>
        </p:nvSpPr>
        <p:spPr bwMode="auto">
          <a:xfrm>
            <a:off x="5940425" y="541338"/>
            <a:ext cx="3024188" cy="2816225"/>
          </a:xfrm>
          <a:prstGeom prst="downArrowCallout">
            <a:avLst>
              <a:gd name="adj1" fmla="val 26846"/>
              <a:gd name="adj2" fmla="val 26846"/>
              <a:gd name="adj3" fmla="val 16667"/>
              <a:gd name="adj4" fmla="val 66667"/>
            </a:avLst>
          </a:prstGeom>
          <a:solidFill>
            <a:srgbClr val="4F81BD"/>
          </a:solidFill>
          <a:ln w="25560">
            <a:solidFill>
              <a:srgbClr val="3A5F8B"/>
            </a:solidFill>
            <a:round/>
            <a:headEnd/>
            <a:tailEnd/>
          </a:ln>
        </p:spPr>
        <p:txBody>
          <a:bodyPr lIns="90000" tIns="45000" rIns="90000" bIns="45000" anchor="ctr"/>
          <a:lstStyle/>
          <a:p>
            <a:pPr algn="ctr" hangingPunct="1">
              <a:lnSpc>
                <a:spcPct val="100000"/>
              </a:lnSpc>
              <a:tabLst>
                <a:tab pos="723900" algn="l"/>
                <a:tab pos="1447800" algn="l"/>
                <a:tab pos="2171700" algn="l"/>
                <a:tab pos="2895600" algn="l"/>
              </a:tabLst>
            </a:pPr>
            <a:r>
              <a:rPr lang="it-IT" altLang="it-IT">
                <a:solidFill>
                  <a:srgbClr val="FFFFFF"/>
                </a:solidFill>
                <a:latin typeface="Calibri" charset="0"/>
              </a:rPr>
              <a:t>Sensibilizzazione e informazione sulle forme e manifestazioni del fenomeno </a:t>
            </a:r>
          </a:p>
        </p:txBody>
      </p:sp>
      <p:sp>
        <p:nvSpPr>
          <p:cNvPr id="11269" name="AutoShape 4"/>
          <p:cNvSpPr>
            <a:spLocks noChangeArrowheads="1"/>
          </p:cNvSpPr>
          <p:nvPr/>
        </p:nvSpPr>
        <p:spPr bwMode="auto">
          <a:xfrm>
            <a:off x="6588125" y="3860800"/>
            <a:ext cx="2376488" cy="2447925"/>
          </a:xfrm>
          <a:prstGeom prst="leftArrowCallout">
            <a:avLst>
              <a:gd name="adj1" fmla="val 25751"/>
              <a:gd name="adj2" fmla="val 25751"/>
              <a:gd name="adj3" fmla="val 16667"/>
              <a:gd name="adj4" fmla="val 66667"/>
            </a:avLst>
          </a:prstGeom>
          <a:solidFill>
            <a:srgbClr val="4F81BD"/>
          </a:solidFill>
          <a:ln w="25560">
            <a:solidFill>
              <a:srgbClr val="3A5F8B"/>
            </a:solidFill>
            <a:round/>
            <a:headEnd/>
            <a:tailEnd/>
          </a:ln>
        </p:spPr>
        <p:txBody>
          <a:bodyPr lIns="90000" tIns="45000" rIns="90000" bIns="45000" anchor="ctr"/>
          <a:lstStyle/>
          <a:p>
            <a:pPr algn="ctr" hangingPunct="1">
              <a:lnSpc>
                <a:spcPct val="100000"/>
              </a:lnSpc>
              <a:tabLst>
                <a:tab pos="723900" algn="l"/>
                <a:tab pos="1447800" algn="l"/>
                <a:tab pos="2171700" algn="l"/>
              </a:tabLst>
            </a:pPr>
            <a:r>
              <a:rPr lang="it-IT" altLang="it-IT">
                <a:solidFill>
                  <a:srgbClr val="FFFFFF"/>
                </a:solidFill>
                <a:latin typeface="Calibri" charset="0"/>
              </a:rPr>
              <a:t>Presentazione della Rete Antiviolenza</a:t>
            </a:r>
          </a:p>
        </p:txBody>
      </p:sp>
      <p:sp>
        <p:nvSpPr>
          <p:cNvPr id="11270" name="AutoShape 5"/>
          <p:cNvSpPr>
            <a:spLocks noChangeArrowheads="1"/>
          </p:cNvSpPr>
          <p:nvPr/>
        </p:nvSpPr>
        <p:spPr bwMode="auto">
          <a:xfrm>
            <a:off x="3492500" y="3860800"/>
            <a:ext cx="2663825" cy="2447925"/>
          </a:xfrm>
          <a:prstGeom prst="leftArrowCallout">
            <a:avLst>
              <a:gd name="adj1" fmla="val 25000"/>
              <a:gd name="adj2" fmla="val 25000"/>
              <a:gd name="adj3" fmla="val 18137"/>
              <a:gd name="adj4" fmla="val 66667"/>
            </a:avLst>
          </a:prstGeom>
          <a:solidFill>
            <a:srgbClr val="4F81BD"/>
          </a:solidFill>
          <a:ln w="25560">
            <a:solidFill>
              <a:srgbClr val="3A5F8B"/>
            </a:solidFill>
            <a:round/>
            <a:headEnd/>
            <a:tailEnd/>
          </a:ln>
        </p:spPr>
        <p:txBody>
          <a:bodyPr lIns="90000" tIns="45000" rIns="90000" bIns="45000" anchor="ctr"/>
          <a:lstStyle/>
          <a:p>
            <a:pPr algn="ctr" hangingPunct="1">
              <a:lnSpc>
                <a:spcPct val="100000"/>
              </a:lnSpc>
              <a:tabLst>
                <a:tab pos="723900" algn="l"/>
                <a:tab pos="1447800" algn="l"/>
                <a:tab pos="2171700" algn="l"/>
              </a:tabLst>
            </a:pPr>
            <a:r>
              <a:rPr lang="it-IT" altLang="it-IT">
                <a:solidFill>
                  <a:srgbClr val="FFFFFF"/>
                </a:solidFill>
                <a:latin typeface="Calibri" charset="0"/>
              </a:rPr>
              <a:t>Creazione da parte dei ragazzi  di una campagna informativa contro la violenza di genere</a:t>
            </a:r>
          </a:p>
        </p:txBody>
      </p:sp>
      <p:sp>
        <p:nvSpPr>
          <p:cNvPr id="11271" name="AutoShape 6"/>
          <p:cNvSpPr>
            <a:spLocks noChangeArrowheads="1"/>
          </p:cNvSpPr>
          <p:nvPr/>
        </p:nvSpPr>
        <p:spPr bwMode="auto">
          <a:xfrm>
            <a:off x="395288" y="3860800"/>
            <a:ext cx="3095625" cy="2447925"/>
          </a:xfrm>
          <a:prstGeom prst="roundRect">
            <a:avLst>
              <a:gd name="adj" fmla="val 16667"/>
            </a:avLst>
          </a:prstGeom>
          <a:solidFill>
            <a:srgbClr val="4F81BD"/>
          </a:solidFill>
          <a:ln w="25560">
            <a:solidFill>
              <a:srgbClr val="3A5F8B"/>
            </a:solidFill>
            <a:round/>
            <a:headEnd/>
            <a:tailEnd/>
          </a:ln>
        </p:spPr>
        <p:txBody>
          <a:bodyPr lIns="90000" tIns="45000" rIns="90000" bIns="45000" anchor="ctr"/>
          <a:lstStyle/>
          <a:p>
            <a:pPr algn="ctr" hangingPunct="1">
              <a:lnSpc>
                <a:spcPct val="100000"/>
              </a:lnSpc>
              <a:tabLst>
                <a:tab pos="723900" algn="l"/>
                <a:tab pos="1447800" algn="l"/>
                <a:tab pos="2171700" algn="l"/>
                <a:tab pos="2895600" algn="l"/>
              </a:tabLst>
            </a:pPr>
            <a:r>
              <a:rPr lang="it-IT" altLang="it-IT">
                <a:solidFill>
                  <a:srgbClr val="FFFFFF"/>
                </a:solidFill>
                <a:latin typeface="Calibri" charset="0"/>
              </a:rPr>
              <a:t>Education peer : i ragazzi partecipanti  al progetto sensibilizzano  gli altri compagni</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Rectangle 1"/>
          <p:cNvSpPr>
            <a:spLocks noGrp="1" noChangeArrowheads="1"/>
          </p:cNvSpPr>
          <p:nvPr>
            <p:ph type="ctrTitle"/>
          </p:nvPr>
        </p:nvSpPr>
        <p:spPr>
          <a:xfrm>
            <a:off x="838200" y="304800"/>
            <a:ext cx="7315200" cy="1035968"/>
          </a:xfrm>
        </p:spPr>
        <p:txBody>
          <a:bodyPr/>
          <a:lstStyle/>
          <a:p>
            <a:pPr algn="ctr" eaLnBrk="1" hangingPunct="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dirty="0" smtClean="0"/>
              <a:t>IN CONCLUSIONE</a:t>
            </a:r>
          </a:p>
        </p:txBody>
      </p:sp>
      <p:sp>
        <p:nvSpPr>
          <p:cNvPr id="12291" name="Text Box 2"/>
          <p:cNvSpPr txBox="1">
            <a:spLocks noChangeArrowheads="1"/>
          </p:cNvSpPr>
          <p:nvPr/>
        </p:nvSpPr>
        <p:spPr bwMode="auto">
          <a:xfrm>
            <a:off x="413183" y="1219201"/>
            <a:ext cx="8229600" cy="5257800"/>
          </a:xfrm>
          <a:prstGeom prst="rect">
            <a:avLst/>
          </a:prstGeom>
          <a:noFill/>
          <a:ln w="9525">
            <a:noFill/>
            <a:round/>
            <a:headEnd/>
            <a:tailEnd/>
          </a:ln>
        </p:spPr>
        <p:txBody>
          <a:bodyPr lIns="90000" tIns="45000" rIns="90000" bIns="45000"/>
          <a:lstStyle/>
          <a:p>
            <a:pPr hangingPunct="1">
              <a:lnSpc>
                <a:spcPct val="100000"/>
              </a:lnSpc>
              <a:spcBef>
                <a:spcPts val="638"/>
              </a:spcBef>
              <a:spcAft>
                <a:spcPts val="8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solidFill>
                  <a:srgbClr val="000000"/>
                </a:solidFill>
                <a:latin typeface="Calibri" charset="0"/>
              </a:rPr>
              <a:t>Dall’analisi dei temi e delle rappresentazioni  emerse durante i primi incontri è stato possibile rilevare  come, in questo contesto, la violenza di genere sia ancora un fenomeno in gran parte disconosciuto e sottostimato. </a:t>
            </a:r>
          </a:p>
          <a:p>
            <a:pPr hangingPunct="1">
              <a:lnSpc>
                <a:spcPct val="100000"/>
              </a:lnSpc>
              <a:spcBef>
                <a:spcPts val="638"/>
              </a:spcBef>
              <a:spcAft>
                <a:spcPts val="8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solidFill>
                  <a:srgbClr val="000000"/>
                </a:solidFill>
                <a:latin typeface="Calibri" charset="0"/>
              </a:rPr>
              <a:t>Tuttavia la risposta agli stimoli forniti durante gli incontri successivi è stata pregna di interesse, curiosità e coinvolgimento. </a:t>
            </a:r>
          </a:p>
          <a:p>
            <a:pPr hangingPunct="1">
              <a:lnSpc>
                <a:spcPct val="100000"/>
              </a:lnSpc>
              <a:spcBef>
                <a:spcPts val="638"/>
              </a:spcBef>
              <a:spcAft>
                <a:spcPts val="8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solidFill>
                  <a:srgbClr val="000000"/>
                </a:solidFill>
                <a:latin typeface="Calibri" charset="0"/>
              </a:rPr>
              <a:t>Ragazze e ragazzi, infatti, hanno partecipato attivamente con un significativo investimento emotivo e cognitivo che è stato evidenziato dalla ricchezza e dall’accuratezza dei lavori prodotti.</a:t>
            </a:r>
          </a:p>
          <a:p>
            <a:pPr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endParaRPr lang="it-IT" altLang="it-IT" sz="2800" dirty="0">
              <a:solidFill>
                <a:srgbClr val="000000"/>
              </a:solidFill>
              <a:latin typeface="Calibri"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457200" y="836712"/>
            <a:ext cx="8229600" cy="5576888"/>
          </a:xfrm>
          <a:prstGeom prst="rect">
            <a:avLst/>
          </a:prstGeom>
          <a:noFill/>
          <a:ln w="9525">
            <a:noFill/>
            <a:round/>
            <a:headEnd/>
            <a:tailEnd/>
          </a:ln>
        </p:spPr>
        <p:txBody>
          <a:bodyPr lIns="90000" tIns="45000" rIns="90000" bIns="45000"/>
          <a:lstStyle/>
          <a:p>
            <a:pPr algn="just"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endParaRPr lang="it-IT" altLang="it-IT" sz="3200" dirty="0">
              <a:solidFill>
                <a:srgbClr val="000000"/>
              </a:solidFill>
              <a:latin typeface="Calibri" charset="0"/>
            </a:endParaRPr>
          </a:p>
          <a:p>
            <a:pPr algn="just"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dirty="0">
                <a:solidFill>
                  <a:srgbClr val="000000"/>
                </a:solidFill>
                <a:latin typeface="Calibri" charset="0"/>
              </a:rPr>
              <a:t>È stata pertanto riscontrata, a conclusione del progetto, una maggiore consapevolezza rispetto alla violenza… non come un fenomeno estraneo, ma come qualcosa che li può riguardare da vicino e da cui … … </a:t>
            </a:r>
          </a:p>
          <a:p>
            <a:pPr algn="just" hangingPunct="1">
              <a:lnSpc>
                <a:spcPct val="100000"/>
              </a:lnSpc>
              <a:spcBef>
                <a:spcPts val="638"/>
              </a:spcBef>
              <a:spcAft>
                <a:spcPts val="1425"/>
              </a:spcAft>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3200" b="1" i="1" dirty="0">
                <a:solidFill>
                  <a:srgbClr val="000000"/>
                </a:solidFill>
                <a:latin typeface="Calibri" charset="0"/>
              </a:rPr>
              <a:t>                  CI SI PUO’ PROTEGGERE.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266700" y="457200"/>
            <a:ext cx="8640960" cy="1295400"/>
          </a:xfrm>
        </p:spPr>
        <p:txBody>
          <a:bodyPr>
            <a:noAutofit/>
          </a:bodyPr>
          <a:lstStyle/>
          <a:p>
            <a:r>
              <a:rPr lang="it-IT" sz="2600" i="1" dirty="0">
                <a:latin typeface="+mn-lt"/>
              </a:rPr>
              <a:t>La ricerca-intervento è stata realizzata in tre istituti superiori di Palermo: Liceo Classico Vittorio Emanuele II, Istituto Magistrale Regina Margherita e IPSSAR Piazza.</a:t>
            </a:r>
          </a:p>
        </p:txBody>
      </p:sp>
      <p:sp>
        <p:nvSpPr>
          <p:cNvPr id="3" name="Segnaposto contenuto 2"/>
          <p:cNvSpPr>
            <a:spLocks noGrp="1"/>
          </p:cNvSpPr>
          <p:nvPr>
            <p:ph idx="1"/>
          </p:nvPr>
        </p:nvSpPr>
        <p:spPr>
          <a:xfrm>
            <a:off x="457200" y="1844824"/>
            <a:ext cx="8229600" cy="4555976"/>
          </a:xfrm>
        </p:spPr>
        <p:txBody>
          <a:bodyPr>
            <a:noAutofit/>
          </a:bodyPr>
          <a:lstStyle/>
          <a:p>
            <a:pPr marL="357188" indent="0">
              <a:buNone/>
            </a:pPr>
            <a:r>
              <a:rPr lang="it-IT" sz="2400" dirty="0" smtClean="0"/>
              <a:t>Attraverso </a:t>
            </a:r>
            <a:r>
              <a:rPr lang="it-IT" sz="2400" dirty="0" smtClean="0"/>
              <a:t>la somministrazione di </a:t>
            </a:r>
            <a:r>
              <a:rPr lang="it-IT" sz="2400" dirty="0"/>
              <a:t>un questionario </a:t>
            </a:r>
            <a:r>
              <a:rPr lang="it-IT" sz="2400" dirty="0" smtClean="0"/>
              <a:t>anonimo </a:t>
            </a:r>
            <a:r>
              <a:rPr lang="it-IT" sz="2400" dirty="0"/>
              <a:t>a 126 giovani </a:t>
            </a:r>
            <a:r>
              <a:rPr lang="it-IT" sz="2400" dirty="0" smtClean="0"/>
              <a:t>studenti del </a:t>
            </a:r>
            <a:r>
              <a:rPr lang="it-IT" sz="2400" dirty="0"/>
              <a:t>terzo, quarto e quinto anno </a:t>
            </a:r>
            <a:r>
              <a:rPr lang="it-IT" sz="2400" dirty="0" smtClean="0"/>
              <a:t>si è valutata </a:t>
            </a:r>
            <a:r>
              <a:rPr lang="it-IT" sz="2400" dirty="0"/>
              <a:t>la loro percezione </a:t>
            </a:r>
            <a:r>
              <a:rPr lang="it-IT" sz="2400" dirty="0" smtClean="0"/>
              <a:t>relativamente:</a:t>
            </a:r>
            <a:endParaRPr lang="it-IT" sz="2400" dirty="0"/>
          </a:p>
          <a:p>
            <a:r>
              <a:rPr lang="it-IT" sz="2400" dirty="0"/>
              <a:t>all'immagine della donna, alle differenze di genere ed ai pregiudizi </a:t>
            </a:r>
            <a:r>
              <a:rPr lang="it-IT" sz="2400" dirty="0" smtClean="0"/>
              <a:t>sociali. </a:t>
            </a:r>
          </a:p>
          <a:p>
            <a:pPr marL="357188" indent="0">
              <a:buNone/>
            </a:pPr>
            <a:r>
              <a:rPr lang="it-IT" sz="2400" dirty="0" smtClean="0"/>
              <a:t>Nelle classi </a:t>
            </a:r>
            <a:r>
              <a:rPr lang="it-IT" sz="2400" dirty="0"/>
              <a:t>individuate, nel periodo gennaio-aprile 2015, si </a:t>
            </a:r>
            <a:r>
              <a:rPr lang="it-IT" sz="2400" dirty="0" smtClean="0"/>
              <a:t>è </a:t>
            </a:r>
            <a:r>
              <a:rPr lang="it-IT" sz="2400" dirty="0"/>
              <a:t>tenuto </a:t>
            </a:r>
            <a:r>
              <a:rPr lang="it-IT" sz="2400" dirty="0" smtClean="0"/>
              <a:t>un </a:t>
            </a:r>
            <a:r>
              <a:rPr lang="it-IT" sz="2400" dirty="0" smtClean="0"/>
              <a:t>incontro</a:t>
            </a:r>
            <a:r>
              <a:rPr lang="it-IT" sz="2400" dirty="0" smtClean="0"/>
              <a:t>-</a:t>
            </a:r>
            <a:r>
              <a:rPr lang="it-IT" sz="2400" dirty="0" smtClean="0"/>
              <a:t>laboratorio </a:t>
            </a:r>
            <a:r>
              <a:rPr lang="it-IT" sz="2400" dirty="0"/>
              <a:t>in cui </a:t>
            </a:r>
            <a:r>
              <a:rPr lang="it-IT" sz="2400" dirty="0" smtClean="0"/>
              <a:t>sono </a:t>
            </a:r>
            <a:r>
              <a:rPr lang="it-IT" sz="2400" dirty="0"/>
              <a:t>state </a:t>
            </a:r>
            <a:r>
              <a:rPr lang="it-IT" sz="2400" dirty="0" smtClean="0"/>
              <a:t>utilizzate tecniche </a:t>
            </a:r>
            <a:r>
              <a:rPr lang="it-IT" sz="2400" dirty="0"/>
              <a:t>di brainstorming ed esercizi per una riflessione sulle tematiche </a:t>
            </a:r>
            <a:r>
              <a:rPr lang="it-IT" sz="2400" dirty="0" smtClean="0"/>
              <a:t>affrontate</a:t>
            </a:r>
            <a:r>
              <a:rPr lang="it-IT" sz="2400" dirty="0"/>
              <a:t>,</a:t>
            </a:r>
          </a:p>
          <a:p>
            <a:r>
              <a:rPr lang="it-IT" sz="2400" dirty="0" smtClean="0"/>
              <a:t>allo </a:t>
            </a:r>
            <a:r>
              <a:rPr lang="it-IT" sz="2400" dirty="0"/>
              <a:t>scopo di </a:t>
            </a:r>
            <a:r>
              <a:rPr lang="it-IT" sz="2400" dirty="0" smtClean="0"/>
              <a:t>chiarire concetti </a:t>
            </a:r>
            <a:r>
              <a:rPr lang="it-IT" sz="2400" dirty="0"/>
              <a:t>quali Genere, Pregiudizio, </a:t>
            </a:r>
            <a:r>
              <a:rPr lang="it-IT" sz="2400" dirty="0" smtClean="0"/>
              <a:t>Stereotipo, stereotipo </a:t>
            </a:r>
            <a:r>
              <a:rPr lang="it-IT" sz="2400" dirty="0"/>
              <a:t>di genere.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15765035"/>
      </p:ext>
    </p:extLst>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27584" y="1124744"/>
            <a:ext cx="7499350" cy="4217988"/>
          </a:xfrm>
        </p:spPr>
      </p:pic>
      <p:sp>
        <p:nvSpPr>
          <p:cNvPr id="5" name="CasellaDiTesto 4"/>
          <p:cNvSpPr txBox="1"/>
          <p:nvPr/>
        </p:nvSpPr>
        <p:spPr>
          <a:xfrm>
            <a:off x="827584" y="5562601"/>
            <a:ext cx="7499350" cy="338554"/>
          </a:xfrm>
          <a:prstGeom prst="rect">
            <a:avLst/>
          </a:prstGeom>
          <a:noFill/>
        </p:spPr>
        <p:txBody>
          <a:bodyPr wrap="square" rtlCol="0">
            <a:spAutoFit/>
          </a:bodyPr>
          <a:lstStyle/>
          <a:p>
            <a:r>
              <a:rPr lang="it-IT" sz="1600" dirty="0" smtClean="0"/>
              <a:t>Il Prof. Sergio Moro presenta le attività realizzate dagli alunni dell’Istituto </a:t>
            </a:r>
            <a:r>
              <a:rPr lang="it-IT" sz="1600" dirty="0" smtClean="0"/>
              <a:t>Piazza.</a:t>
            </a:r>
            <a:endParaRPr lang="it-IT" sz="1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24331643"/>
      </p:ext>
    </p:extLst>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99592" y="1196752"/>
            <a:ext cx="7499350" cy="4217987"/>
          </a:xfrm>
        </p:spPr>
      </p:pic>
      <p:sp>
        <p:nvSpPr>
          <p:cNvPr id="3" name="Rettangolo 2"/>
          <p:cNvSpPr/>
          <p:nvPr/>
        </p:nvSpPr>
        <p:spPr>
          <a:xfrm>
            <a:off x="899592" y="5414739"/>
            <a:ext cx="6048672" cy="646331"/>
          </a:xfrm>
          <a:prstGeom prst="rect">
            <a:avLst/>
          </a:prstGeom>
        </p:spPr>
        <p:txBody>
          <a:bodyPr wrap="square">
            <a:spAutoFit/>
          </a:bodyPr>
          <a:lstStyle/>
          <a:p>
            <a:r>
              <a:rPr lang="it-IT" dirty="0" smtClean="0"/>
              <a:t>Alunni e alunne della classe III CE dell’Istituto Pietro Piazza si esibiscono in un brano di loro composizione</a:t>
            </a:r>
            <a:endParaRPr lang="it-I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42278188"/>
      </p:ext>
    </p:extLst>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99592" y="1124744"/>
            <a:ext cx="7499350" cy="4217987"/>
          </a:xfrm>
        </p:spPr>
      </p:pic>
      <p:sp>
        <p:nvSpPr>
          <p:cNvPr id="3" name="Rettangolo 2"/>
          <p:cNvSpPr/>
          <p:nvPr/>
        </p:nvSpPr>
        <p:spPr>
          <a:xfrm>
            <a:off x="881945" y="5342731"/>
            <a:ext cx="5760640" cy="646331"/>
          </a:xfrm>
          <a:prstGeom prst="rect">
            <a:avLst/>
          </a:prstGeom>
        </p:spPr>
        <p:txBody>
          <a:bodyPr wrap="square">
            <a:spAutoFit/>
          </a:bodyPr>
          <a:lstStyle/>
          <a:p>
            <a:r>
              <a:rPr lang="it-IT" dirty="0" smtClean="0"/>
              <a:t>Alunne, alunni e docenti dell’Istituto Regina Margherita</a:t>
            </a:r>
          </a:p>
          <a:p>
            <a:r>
              <a:rPr lang="it-IT" dirty="0" smtClean="0"/>
              <a:t> e dell’Istituto Pietro Piazza partecipano al Convegno</a:t>
            </a:r>
            <a:endParaRPr lang="it-I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3147440"/>
      </p:ext>
    </p:extLst>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29774"/>
          <a:stretch>
            <a:fillRect/>
          </a:stretch>
        </p:blipFill>
        <p:spPr>
          <a:xfrm>
            <a:off x="1799692" y="0"/>
            <a:ext cx="5544616" cy="6565265"/>
          </a:xfrm>
        </p:spPr>
      </p:pic>
      <p:sp>
        <p:nvSpPr>
          <p:cNvPr id="2" name="Rettangolo 1"/>
          <p:cNvSpPr/>
          <p:nvPr/>
        </p:nvSpPr>
        <p:spPr>
          <a:xfrm>
            <a:off x="2123728" y="5517232"/>
            <a:ext cx="4824536" cy="646331"/>
          </a:xfrm>
          <a:prstGeom prst="rect">
            <a:avLst/>
          </a:prstGeom>
        </p:spPr>
        <p:txBody>
          <a:bodyPr wrap="square">
            <a:spAutoFit/>
          </a:bodyPr>
          <a:lstStyle/>
          <a:p>
            <a:r>
              <a:rPr lang="it-IT" dirty="0">
                <a:solidFill>
                  <a:schemeClr val="bg1"/>
                </a:solidFill>
              </a:rPr>
              <a:t>Il Prof. </a:t>
            </a:r>
            <a:r>
              <a:rPr lang="it-IT" dirty="0" smtClean="0">
                <a:solidFill>
                  <a:schemeClr val="bg1"/>
                </a:solidFill>
              </a:rPr>
              <a:t>Moro dell’Istituto Piazza, </a:t>
            </a:r>
            <a:r>
              <a:rPr lang="it-IT" dirty="0">
                <a:solidFill>
                  <a:schemeClr val="bg1"/>
                </a:solidFill>
              </a:rPr>
              <a:t>le alunne della</a:t>
            </a:r>
            <a:r>
              <a:rPr lang="it-IT" dirty="0" smtClean="0">
                <a:solidFill>
                  <a:schemeClr val="bg1"/>
                </a:solidFill>
              </a:rPr>
              <a:t> IV </a:t>
            </a:r>
            <a:r>
              <a:rPr lang="it-IT" dirty="0" err="1" smtClean="0">
                <a:solidFill>
                  <a:schemeClr val="bg1"/>
                </a:solidFill>
              </a:rPr>
              <a:t>B</a:t>
            </a:r>
            <a:r>
              <a:rPr lang="it-IT" dirty="0" smtClean="0">
                <a:solidFill>
                  <a:schemeClr val="bg1"/>
                </a:solidFill>
              </a:rPr>
              <a:t>,</a:t>
            </a:r>
            <a:r>
              <a:rPr lang="it-IT" dirty="0" smtClean="0">
                <a:solidFill>
                  <a:schemeClr val="bg1"/>
                </a:solidFill>
              </a:rPr>
              <a:t> </a:t>
            </a:r>
            <a:r>
              <a:rPr lang="it-IT" dirty="0" smtClean="0">
                <a:solidFill>
                  <a:schemeClr val="bg1"/>
                </a:solidFill>
              </a:rPr>
              <a:t>la </a:t>
            </a:r>
            <a:r>
              <a:rPr lang="it-IT" dirty="0">
                <a:solidFill>
                  <a:schemeClr val="bg1"/>
                </a:solidFill>
              </a:rPr>
              <a:t>sig.ra Tiziana Muratore.</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77605284"/>
      </p:ext>
    </p:extLst>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51520" y="980728"/>
            <a:ext cx="8635382" cy="5001419"/>
          </a:xfrm>
        </p:spPr>
      </p:pic>
      <p:sp>
        <p:nvSpPr>
          <p:cNvPr id="3" name="Rettangolo 2"/>
          <p:cNvSpPr/>
          <p:nvPr/>
        </p:nvSpPr>
        <p:spPr>
          <a:xfrm>
            <a:off x="971600" y="5982148"/>
            <a:ext cx="7200800" cy="646331"/>
          </a:xfrm>
          <a:prstGeom prst="rect">
            <a:avLst/>
          </a:prstGeom>
        </p:spPr>
        <p:txBody>
          <a:bodyPr wrap="square">
            <a:spAutoFit/>
          </a:bodyPr>
          <a:lstStyle/>
          <a:p>
            <a:r>
              <a:rPr lang="it-IT" dirty="0" smtClean="0"/>
              <a:t>Le alunne </a:t>
            </a:r>
            <a:r>
              <a:rPr lang="it-IT" dirty="0" err="1" smtClean="0"/>
              <a:t>Noemi</a:t>
            </a:r>
            <a:r>
              <a:rPr lang="it-IT" dirty="0" smtClean="0"/>
              <a:t> </a:t>
            </a:r>
            <a:r>
              <a:rPr lang="it-IT" dirty="0" err="1" smtClean="0"/>
              <a:t>Caggegi</a:t>
            </a:r>
            <a:r>
              <a:rPr lang="it-IT" dirty="0" smtClean="0"/>
              <a:t> e Lorena De Nicola della Classe </a:t>
            </a:r>
            <a:r>
              <a:rPr lang="it-IT" dirty="0" smtClean="0"/>
              <a:t>IV </a:t>
            </a:r>
            <a:r>
              <a:rPr lang="it-IT" dirty="0" err="1" smtClean="0"/>
              <a:t>B</a:t>
            </a:r>
            <a:r>
              <a:rPr lang="it-IT" dirty="0" smtClean="0"/>
              <a:t> </a:t>
            </a:r>
            <a:r>
              <a:rPr lang="it-IT" dirty="0" smtClean="0"/>
              <a:t>presentano il lavoro</a:t>
            </a:r>
            <a:r>
              <a:rPr lang="it-IT" dirty="0" smtClean="0"/>
              <a:t> di ricerca sull’Omofobia</a:t>
            </a:r>
            <a:endParaRPr lang="it-IT"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8882770"/>
      </p:ext>
    </p:extLst>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ctrTitle"/>
          </p:nvPr>
        </p:nvSpPr>
        <p:spPr>
          <a:xfrm>
            <a:off x="543644" y="980728"/>
            <a:ext cx="8153400" cy="1828800"/>
          </a:xfrm>
        </p:spPr>
        <p:txBody>
          <a:bodyPr>
            <a:normAutofit fontScale="90000"/>
          </a:bodyPr>
          <a:lstStyle/>
          <a:p>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sz="3556" b="1" dirty="0" smtClean="0">
                <a:latin typeface="Cambria"/>
              </a:rPr>
              <a:t>Istituto Magistrale Statale </a:t>
            </a:r>
            <a:br>
              <a:rPr lang="it-IT" sz="3556" b="1" dirty="0" smtClean="0">
                <a:latin typeface="Cambria"/>
              </a:rPr>
            </a:br>
            <a:r>
              <a:rPr lang="it-IT" sz="3556" b="1" dirty="0" smtClean="0">
                <a:latin typeface="Cambria"/>
              </a:rPr>
              <a:t>Regina Margherita</a:t>
            </a:r>
            <a:br>
              <a:rPr lang="it-IT" sz="3556" b="1" dirty="0" smtClean="0">
                <a:latin typeface="Cambria"/>
              </a:rPr>
            </a:br>
            <a:r>
              <a:rPr lang="it-IT" sz="3111" b="1" dirty="0" smtClean="0">
                <a:latin typeface="Cambria"/>
              </a:rPr>
              <a:t>Anno scolastico 2014-2015</a:t>
            </a:r>
            <a:r>
              <a:rPr lang="it-IT" sz="3111" dirty="0" smtClean="0">
                <a:latin typeface="Cambria"/>
              </a:rPr>
              <a:t/>
            </a:r>
            <a:br>
              <a:rPr lang="it-IT" sz="3111" dirty="0" smtClean="0">
                <a:latin typeface="Cambria"/>
              </a:rPr>
            </a:br>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dirty="0" smtClean="0">
                <a:latin typeface="Cambria"/>
              </a:rPr>
              <a:t/>
            </a:r>
            <a:br>
              <a:rPr lang="it-IT" dirty="0" smtClean="0">
                <a:latin typeface="Cambria"/>
              </a:rPr>
            </a:br>
            <a:r>
              <a:rPr lang="it-IT" sz="2800" dirty="0" smtClean="0">
                <a:latin typeface="Cambria"/>
              </a:rPr>
              <a:t/>
            </a:r>
            <a:br>
              <a:rPr lang="it-IT" sz="2800" dirty="0" smtClean="0">
                <a:latin typeface="Cambria"/>
              </a:rPr>
            </a:br>
            <a:r>
              <a:rPr lang="it-IT" sz="2800" dirty="0" smtClean="0">
                <a:latin typeface="Cambria"/>
              </a:rPr>
              <a:t/>
            </a:r>
            <a:br>
              <a:rPr lang="it-IT" sz="2800" dirty="0" smtClean="0">
                <a:latin typeface="Cambria"/>
              </a:rPr>
            </a:br>
            <a:endParaRPr lang="it-IT" sz="2800" dirty="0">
              <a:latin typeface="Cambria"/>
            </a:endParaRPr>
          </a:p>
        </p:txBody>
      </p:sp>
      <p:sp>
        <p:nvSpPr>
          <p:cNvPr id="3" name="Sottotitolo 2"/>
          <p:cNvSpPr>
            <a:spLocks noGrp="1"/>
          </p:cNvSpPr>
          <p:nvPr>
            <p:ph type="subTitle" idx="1"/>
          </p:nvPr>
        </p:nvSpPr>
        <p:spPr>
          <a:xfrm>
            <a:off x="990600" y="2132857"/>
            <a:ext cx="6965776" cy="4039344"/>
          </a:xfrm>
        </p:spPr>
        <p:txBody>
          <a:bodyPr>
            <a:normAutofit/>
          </a:bodyPr>
          <a:lstStyle/>
          <a:p>
            <a:endParaRPr lang="it-IT" sz="2800" dirty="0" smtClean="0">
              <a:solidFill>
                <a:schemeClr val="tx1"/>
              </a:solidFill>
              <a:latin typeface="Cambria"/>
            </a:endParaRPr>
          </a:p>
          <a:p>
            <a:r>
              <a:rPr lang="it-IT" sz="4000" b="1" dirty="0" smtClean="0">
                <a:solidFill>
                  <a:schemeClr val="tx1"/>
                </a:solidFill>
                <a:latin typeface="Cambria"/>
              </a:rPr>
              <a:t>NESSUNO UGUALE</a:t>
            </a:r>
          </a:p>
          <a:p>
            <a:endParaRPr lang="it-IT" sz="4000" b="1" dirty="0" smtClean="0">
              <a:solidFill>
                <a:schemeClr val="tx1"/>
              </a:solidFill>
              <a:latin typeface="Cambria"/>
            </a:endParaRPr>
          </a:p>
          <a:p>
            <a:r>
              <a:rPr lang="it-IT" sz="2800" b="1" dirty="0" smtClean="0">
                <a:solidFill>
                  <a:schemeClr val="accent1">
                    <a:lumMod val="75000"/>
                  </a:schemeClr>
                </a:solidFill>
                <a:latin typeface="Cambria"/>
              </a:rPr>
              <a:t>Percorso sul tema dell’Omosessualità</a:t>
            </a:r>
          </a:p>
          <a:p>
            <a:r>
              <a:rPr lang="it-IT" sz="2800" b="1" dirty="0">
                <a:solidFill>
                  <a:schemeClr val="accent1">
                    <a:lumMod val="75000"/>
                  </a:schemeClr>
                </a:solidFill>
              </a:rPr>
              <a:t>Stereotipi e pregiudizi</a:t>
            </a:r>
            <a:endParaRPr lang="it-IT" sz="2800" b="1" dirty="0" smtClean="0">
              <a:solidFill>
                <a:schemeClr val="accent1">
                  <a:lumMod val="75000"/>
                </a:schemeClr>
              </a:solidFill>
              <a:latin typeface="Cambria"/>
            </a:endParaRPr>
          </a:p>
          <a:p>
            <a:endParaRPr lang="it-IT" sz="2600" b="1" dirty="0" smtClean="0">
              <a:solidFill>
                <a:schemeClr val="tx1"/>
              </a:solidFill>
              <a:latin typeface="Cambria"/>
            </a:endParaRPr>
          </a:p>
          <a:p>
            <a:r>
              <a:rPr lang="it-IT" sz="2600" b="1" dirty="0" smtClean="0">
                <a:solidFill>
                  <a:schemeClr val="tx1"/>
                </a:solidFill>
                <a:latin typeface="Cambria"/>
              </a:rPr>
              <a:t>Classe IV B                      Docente: A. Ardito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533400"/>
            <a:ext cx="8229600" cy="884238"/>
          </a:xfrm>
        </p:spPr>
        <p:txBody>
          <a:bodyPr/>
          <a:lstStyle/>
          <a:p>
            <a:r>
              <a:rPr lang="it-IT" sz="4000" b="1" i="1" dirty="0" smtClean="0">
                <a:solidFill>
                  <a:schemeClr val="tx2">
                    <a:lumMod val="75000"/>
                  </a:schemeClr>
                </a:solidFill>
                <a:latin typeface="+mn-lt"/>
              </a:rPr>
              <a:t>Come nasce l’omofob</a:t>
            </a:r>
            <a:r>
              <a:rPr lang="it-IT" b="1" i="1" dirty="0" smtClean="0">
                <a:solidFill>
                  <a:schemeClr val="tx2">
                    <a:lumMod val="75000"/>
                  </a:schemeClr>
                </a:solidFill>
              </a:rPr>
              <a:t>ia</a:t>
            </a:r>
            <a:endParaRPr lang="it-IT" b="1" i="1" dirty="0">
              <a:solidFill>
                <a:schemeClr val="tx2">
                  <a:lumMod val="75000"/>
                </a:schemeClr>
              </a:solidFill>
            </a:endParaRPr>
          </a:p>
        </p:txBody>
      </p:sp>
      <p:sp>
        <p:nvSpPr>
          <p:cNvPr id="3" name="Segnaposto contenuto 2"/>
          <p:cNvSpPr>
            <a:spLocks noGrp="1"/>
          </p:cNvSpPr>
          <p:nvPr>
            <p:ph idx="1"/>
          </p:nvPr>
        </p:nvSpPr>
        <p:spPr>
          <a:xfrm>
            <a:off x="457200" y="1600201"/>
            <a:ext cx="8229600" cy="2819399"/>
          </a:xfrm>
        </p:spPr>
        <p:txBody>
          <a:bodyPr>
            <a:normAutofit fontScale="47500" lnSpcReduction="20000"/>
          </a:bodyPr>
          <a:lstStyle/>
          <a:p>
            <a:r>
              <a:rPr lang="it-IT" sz="4364" b="1" dirty="0" smtClean="0">
                <a:solidFill>
                  <a:schemeClr val="tx1"/>
                </a:solidFill>
                <a:latin typeface="Cambria"/>
              </a:rPr>
              <a:t>Gli omosessuali sono </a:t>
            </a:r>
            <a:r>
              <a:rPr lang="it-IT" sz="4364" b="1" dirty="0" smtClean="0">
                <a:latin typeface="Cambria"/>
              </a:rPr>
              <a:t>da</a:t>
            </a:r>
            <a:r>
              <a:rPr lang="it-IT" sz="4364" b="1" dirty="0" smtClean="0">
                <a:solidFill>
                  <a:schemeClr val="tx1"/>
                </a:solidFill>
                <a:latin typeface="Cambria"/>
              </a:rPr>
              <a:t> lungo tempo oggetto di pregiudizi</a:t>
            </a:r>
          </a:p>
          <a:p>
            <a:pPr>
              <a:buNone/>
            </a:pPr>
            <a:endParaRPr lang="it-IT" sz="4364" b="1" dirty="0" smtClean="0">
              <a:solidFill>
                <a:schemeClr val="tx1"/>
              </a:solidFill>
              <a:latin typeface="Cambria"/>
            </a:endParaRPr>
          </a:p>
          <a:p>
            <a:r>
              <a:rPr lang="it-IT" sz="4364" b="1" dirty="0" smtClean="0">
                <a:latin typeface="Cambria"/>
              </a:rPr>
              <a:t>Per lungo tempo sono oggetto di sospetto e di condanna</a:t>
            </a:r>
          </a:p>
          <a:p>
            <a:pPr>
              <a:buNone/>
            </a:pPr>
            <a:endParaRPr lang="it-IT" sz="4364" b="1" dirty="0" smtClean="0">
              <a:latin typeface="Cambria"/>
            </a:endParaRPr>
          </a:p>
          <a:p>
            <a:r>
              <a:rPr lang="it-IT" sz="4364" b="1" dirty="0" smtClean="0">
                <a:solidFill>
                  <a:schemeClr val="tx1"/>
                </a:solidFill>
                <a:latin typeface="Cambria"/>
              </a:rPr>
              <a:t>La discriminazione si rafforza e si irrigidisce</a:t>
            </a:r>
          </a:p>
          <a:p>
            <a:pPr>
              <a:buNone/>
            </a:pPr>
            <a:endParaRPr lang="it-IT" sz="4364" b="1" dirty="0" smtClean="0">
              <a:solidFill>
                <a:schemeClr val="tx1"/>
              </a:solidFill>
              <a:latin typeface="Cambria"/>
            </a:endParaRPr>
          </a:p>
          <a:p>
            <a:r>
              <a:rPr lang="it-IT" sz="4364" b="1" dirty="0" smtClean="0">
                <a:latin typeface="Cambria"/>
              </a:rPr>
              <a:t>Dagli atteggiamenti di rifiuto si passa a comportamenti aggressivi e violenti</a:t>
            </a:r>
          </a:p>
          <a:p>
            <a:pPr>
              <a:buNone/>
            </a:pPr>
            <a:endParaRPr lang="it-IT" sz="2400" b="1" dirty="0" smtClean="0">
              <a:solidFill>
                <a:schemeClr val="tx1"/>
              </a:solidFill>
              <a:latin typeface="Cambria"/>
            </a:endParaRPr>
          </a:p>
          <a:p>
            <a:pPr>
              <a:buNone/>
            </a:pPr>
            <a:endParaRPr lang="it-IT" sz="2400" b="1" dirty="0" smtClean="0">
              <a:latin typeface="Cambria"/>
            </a:endParaRPr>
          </a:p>
          <a:p>
            <a:pPr>
              <a:buNone/>
            </a:pPr>
            <a:endParaRPr lang="it-IT" sz="2400" b="1" dirty="0" smtClean="0">
              <a:solidFill>
                <a:schemeClr val="tx1"/>
              </a:solidFill>
              <a:latin typeface="Cambria"/>
            </a:endParaRPr>
          </a:p>
          <a:p>
            <a:pPr>
              <a:buNone/>
            </a:pPr>
            <a:endParaRPr lang="it-IT" sz="2400" b="1" dirty="0" smtClean="0">
              <a:solidFill>
                <a:schemeClr val="tx1"/>
              </a:solidFill>
              <a:latin typeface="Cambria"/>
            </a:endParaRPr>
          </a:p>
          <a:p>
            <a:pPr>
              <a:buNone/>
            </a:pPr>
            <a:endParaRPr lang="it-IT" sz="2400" b="1" dirty="0" smtClean="0">
              <a:latin typeface="Cambria"/>
            </a:endParaRPr>
          </a:p>
          <a:p>
            <a:pPr>
              <a:buNone/>
            </a:pPr>
            <a:endParaRPr lang="it-IT" sz="2400" b="1" dirty="0" smtClean="0">
              <a:solidFill>
                <a:schemeClr val="tx1"/>
              </a:solidFill>
              <a:latin typeface="Cambria"/>
            </a:endParaRPr>
          </a:p>
          <a:p>
            <a:pPr>
              <a:buNone/>
            </a:pPr>
            <a:endParaRPr lang="it-IT" sz="2400" b="1" dirty="0" smtClean="0">
              <a:solidFill>
                <a:schemeClr val="tx1"/>
              </a:solidFill>
              <a:latin typeface="Cambria"/>
            </a:endParaRPr>
          </a:p>
          <a:p>
            <a:pPr>
              <a:buNone/>
            </a:pPr>
            <a:endParaRPr lang="it-IT" sz="2400" b="1" dirty="0" smtClean="0">
              <a:latin typeface="Cambria"/>
            </a:endParaRPr>
          </a:p>
          <a:p>
            <a:pPr>
              <a:buNone/>
            </a:pPr>
            <a:endParaRPr lang="it-IT" sz="2400" b="1" dirty="0" smtClean="0">
              <a:solidFill>
                <a:schemeClr val="tx1"/>
              </a:solidFill>
              <a:latin typeface="Cambria"/>
            </a:endParaRPr>
          </a:p>
          <a:p>
            <a:endParaRPr lang="it-IT" sz="2400" dirty="0">
              <a:latin typeface="Cambria"/>
            </a:endParaRPr>
          </a:p>
        </p:txBody>
      </p:sp>
      <p:sp>
        <p:nvSpPr>
          <p:cNvPr id="4" name="Segnaposto contenuto 2"/>
          <p:cNvSpPr>
            <a:spLocks noGrp="1"/>
          </p:cNvSpPr>
          <p:nvPr/>
        </p:nvSpPr>
        <p:spPr>
          <a:xfrm>
            <a:off x="457200" y="4419600"/>
            <a:ext cx="8229600" cy="16002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it-IT" sz="2400" b="1" dirty="0" smtClean="0">
                <a:latin typeface="Cambria"/>
              </a:rPr>
              <a:t>     </a:t>
            </a:r>
            <a:r>
              <a:rPr lang="it-IT" sz="2400" b="1" dirty="0" smtClean="0">
                <a:solidFill>
                  <a:schemeClr val="accent6">
                    <a:lumMod val="75000"/>
                  </a:schemeClr>
                </a:solidFill>
                <a:latin typeface="Cambria"/>
              </a:rPr>
              <a:t>Per capire</a:t>
            </a:r>
          </a:p>
          <a:p>
            <a:pPr>
              <a:buNone/>
            </a:pPr>
            <a:r>
              <a:rPr lang="it-IT" sz="2400" b="1" dirty="0" smtClean="0">
                <a:latin typeface="Cambria"/>
              </a:rPr>
              <a:t>     Conosciamo i termini:</a:t>
            </a:r>
            <a:r>
              <a:rPr lang="it-IT" sz="2400" b="1" dirty="0" smtClean="0">
                <a:solidFill>
                  <a:schemeClr val="tx1"/>
                </a:solidFill>
                <a:latin typeface="Cambria"/>
              </a:rPr>
              <a:t> cosa sono e in che cosa differiscono stereotipi, pregiudizi e discriminazioni?</a:t>
            </a:r>
          </a:p>
          <a:p>
            <a:pPr>
              <a:buNone/>
            </a:pPr>
            <a:endParaRPr lang="it-IT" sz="2400" b="1" dirty="0" smtClean="0">
              <a:solidFill>
                <a:schemeClr val="tx1"/>
              </a:solidFill>
              <a:latin typeface="Cambria"/>
            </a:endParaRPr>
          </a:p>
          <a:p>
            <a:endParaRPr lang="it-IT" sz="2400" dirty="0">
              <a:latin typeface="Cambria"/>
            </a:endParaRP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Cielo">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2">
      <a:majorFont>
        <a:latin typeface="Calibri"/>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olstizio">
  <a:themeElements>
    <a:clrScheme name="Solstiz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z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TotalTime>
  <Words>3095</Words>
  <Application>Microsoft Office PowerPoint</Application>
  <PresentationFormat>Presentazione su schermo (4:3)</PresentationFormat>
  <Paragraphs>237</Paragraphs>
  <Slides>52</Slides>
  <Notes>16</Notes>
  <HiddenSlides>0</HiddenSlides>
  <MMClips>0</MMClips>
  <ScaleCrop>false</ScaleCrop>
  <HeadingPairs>
    <vt:vector size="4" baseType="variant">
      <vt:variant>
        <vt:lpstr>Modello struttura</vt:lpstr>
      </vt:variant>
      <vt:variant>
        <vt:i4>2</vt:i4>
      </vt:variant>
      <vt:variant>
        <vt:lpstr>Titoli diapositive</vt:lpstr>
      </vt:variant>
      <vt:variant>
        <vt:i4>52</vt:i4>
      </vt:variant>
    </vt:vector>
  </HeadingPairs>
  <TitlesOfParts>
    <vt:vector size="54" baseType="lpstr">
      <vt:lpstr>Tema di Office</vt:lpstr>
      <vt:lpstr>Solstizio</vt:lpstr>
      <vt:lpstr>  Direzione Politiche Sociali giovanili, Istruzione e Pari opportunità Libero Consorzio Comunale di Palermo  </vt:lpstr>
      <vt:lpstr>Diapositiva 2</vt:lpstr>
      <vt:lpstr>Diapositiva 3</vt:lpstr>
      <vt:lpstr>Progetto di Ricerca-intervento  " Giovani e pregiudizi sociali - Stereotipi di genere " </vt:lpstr>
      <vt:lpstr>La ricerca-intervento è stata realizzata in tre istituti superiori di Palermo: Liceo Classico Vittorio Emanuele II, Istituto Magistrale Regina Margherita e IPSSAR Piazza.</vt:lpstr>
      <vt:lpstr>Diapositiva 6</vt:lpstr>
      <vt:lpstr>Diapositiva 7</vt:lpstr>
      <vt:lpstr>    Istituto Magistrale Statale  Regina Margherita Anno scolastico 2014-2015      </vt:lpstr>
      <vt:lpstr>Come nasce l’omofobia</vt:lpstr>
      <vt:lpstr>Concetti/definizioni</vt:lpstr>
      <vt:lpstr>STEREOTIPI</vt:lpstr>
      <vt:lpstr>La rappresentazione sociale dell’omosessualità</vt:lpstr>
      <vt:lpstr>  Incontro sul tema dell’omosessualità con l’Associazione AGedO  NESSUNO UGUALE</vt:lpstr>
      <vt:lpstr>NESSUNO UGUALE documentario realizzato  con studenti di Milano</vt:lpstr>
      <vt:lpstr>L’esperienza vissuta e la condivisione ha portato a cambiare il punto di vista da  DIVERSO a …                                          NESSUNO UGUALE</vt:lpstr>
      <vt:lpstr>Consegna :    Ora esprimi le tue emozioni e impressioni, rispondendo a un questionario.</vt:lpstr>
      <vt:lpstr> Atteggiamento rispetto all’omosessualità </vt:lpstr>
      <vt:lpstr>Sentimenti verso amici o conoscenti</vt:lpstr>
      <vt:lpstr>Possibili Cause della discriminazione</vt:lpstr>
      <vt:lpstr>Pensi che ogni persona abbia diritto di amare senza condizionamenti e discriminazioni?</vt:lpstr>
      <vt:lpstr>17 MAGGIO GIORNATA INTERNAZIONALE CONTRO L’OMOFOBIA</vt:lpstr>
      <vt:lpstr>17 maggio 2015   Messaggio del Presidente della Repubblica</vt:lpstr>
      <vt:lpstr>Il messaggio di Barack Obama </vt:lpstr>
      <vt:lpstr>Pensi che si debba parlare di  questi temi a scuola? Perché? </vt:lpstr>
      <vt:lpstr>Diapositiva 25</vt:lpstr>
      <vt:lpstr>    Istituto Magistrale Statale  Regina Margherita Anno scolastico 2014-2015      </vt:lpstr>
      <vt:lpstr>Stereotipi e pregiudizi</vt:lpstr>
      <vt:lpstr>Stereotipi e pregiudizi</vt:lpstr>
      <vt:lpstr>La società di oggi …</vt:lpstr>
      <vt:lpstr> Gli stereotipi di genere  </vt:lpstr>
      <vt:lpstr>Stereotipi di genere</vt:lpstr>
      <vt:lpstr>Gli stereotipi di genere</vt:lpstr>
      <vt:lpstr>Gli stereotipi di genere nella pubblicità</vt:lpstr>
      <vt:lpstr>Stereotipi, pregiudizi e omofobia</vt:lpstr>
      <vt:lpstr>Stereotipi, pregiudizi e omofobia</vt:lpstr>
      <vt:lpstr>Stereotipi, pregiudizi e omofobia</vt:lpstr>
      <vt:lpstr>Stereotipi, pregiudizi e omofobia</vt:lpstr>
      <vt:lpstr>Il ruolo della scuola</vt:lpstr>
      <vt:lpstr>Diapositiva 39</vt:lpstr>
      <vt:lpstr>PROGETTO  «VIOLENZA SULLE DONNE. CONOSCERE PER PREVENIRE»</vt:lpstr>
      <vt:lpstr> VIOLENZA SULLE DONNE. CONOSCERE PER PREVENIRE   Progetto  promosso dal Centro Armonia  in collaborazione con il CF Parisi a cura di:          Dott.ssa Anna Maria Costantino Dott.ssa Serena Giannone   Dott.ssa Flavia Patronaggio  </vt:lpstr>
      <vt:lpstr>COS’ È LA VIOLENZA DI GENERE?</vt:lpstr>
      <vt:lpstr>Il radicamento di stereotipi, l’assenza di chiare informazioni circa il fenomeno della violenza di genere e l’atteggiamento tollerante, presente nel nostro contesto culturale, verso i comportamenti violenti creano le precondizioni sufficienti affinché tale fenomeno continui a sussistere e a non essere riconosciuto. </vt:lpstr>
      <vt:lpstr>ECCO PERCHÈ: </vt:lpstr>
      <vt:lpstr>OBIETTIVI DEL PROGETTO</vt:lpstr>
      <vt:lpstr>I VERTICI DELL’INTERVENTO:</vt:lpstr>
      <vt:lpstr>Diapositiva 47</vt:lpstr>
      <vt:lpstr>IN CONCLUSIONE</vt:lpstr>
      <vt:lpstr>Diapositiva 49</vt:lpstr>
      <vt:lpstr>Diapositiva 50</vt:lpstr>
      <vt:lpstr>Diapositiva 51</vt:lpstr>
      <vt:lpstr>Diapositiva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NESSUNO UGUALE Percorso sul tema dell’0mosessualità Stereotipi e pregiudizi</dc:title>
  <dc:creator>Antonina Ardito</dc:creator>
  <cp:lastModifiedBy>Antonina Ardito</cp:lastModifiedBy>
  <cp:revision>108</cp:revision>
  <dcterms:created xsi:type="dcterms:W3CDTF">2015-07-08T07:01:14Z</dcterms:created>
  <dcterms:modified xsi:type="dcterms:W3CDTF">2015-07-08T08:13:35Z</dcterms:modified>
</cp:coreProperties>
</file>