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0" r:id="rId3"/>
  </p:sldMasterIdLst>
  <p:notesMasterIdLst>
    <p:notesMasterId r:id="rId14"/>
  </p:notesMasterIdLst>
  <p:handoutMasterIdLst>
    <p:handoutMasterId r:id="rId15"/>
  </p:handoutMasterIdLst>
  <p:sldIdLst>
    <p:sldId id="256" r:id="rId4"/>
    <p:sldId id="257" r:id="rId5"/>
    <p:sldId id="258" r:id="rId6"/>
    <p:sldId id="259" r:id="rId7"/>
    <p:sldId id="260" r:id="rId8"/>
    <p:sldId id="261" r:id="rId9"/>
    <p:sldId id="262" r:id="rId10"/>
    <p:sldId id="263" r:id="rId11"/>
    <p:sldId id="264" r:id="rId12"/>
    <p:sldId id="270" r:id="rId13"/>
  </p:sldIdLst>
  <p:sldSz cx="7543800" cy="10693400"/>
  <p:notesSz cx="7099300" cy="10234295"/>
  <p:embeddedFontLst>
    <p:embeddedFont>
      <p:font typeface="ILVIAK+Poppins" panose="02000000000000000000"/>
      <p:regular r:id="rId19"/>
    </p:embeddedFont>
    <p:embeddedFont>
      <p:font typeface="MNIKSD+Poppins Light" panose="02000000000000000000"/>
      <p:regular r:id="rId20"/>
    </p:embeddedFont>
    <p:embeddedFont>
      <p:font typeface="UWMDDL+Poppins Bold" panose="02000000000000000000"/>
      <p:bold r:id="rId21"/>
    </p:embeddedFont>
    <p:embeddedFont>
      <p:font typeface="Calibri" panose="020F0502020204030204" charset="0"/>
      <p:regular r:id="rId22"/>
      <p:bold r:id="rId23"/>
      <p:italic r:id="rId24"/>
      <p:boldItalic r:id="rId25"/>
    </p:embeddedFont>
    <p:embeddedFont>
      <p:font typeface="JDRRAT+Poppins Light" panose="02000000000000000000"/>
      <p:regular r:id="rId26"/>
    </p:embeddedFont>
    <p:embeddedFont>
      <p:font typeface="KSKKUE+Noto Sans Regular" panose="020B0502040504020204"/>
      <p:regular r:id="rId27"/>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2" userDrawn="1">
          <p15:clr>
            <a:srgbClr val="A4A3A4"/>
          </p15:clr>
        </p15:guide>
        <p15:guide id="2" pos="23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0" d="100"/>
          <a:sy n="90" d="100"/>
        </p:scale>
        <p:origin x="-1028" y="3244"/>
      </p:cViewPr>
      <p:guideLst>
        <p:guide orient="horz" pos="3152"/>
        <p:guide pos="23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font" Target="fonts/font9.fntdata"/><Relationship Id="rId26" Type="http://schemas.openxmlformats.org/officeDocument/2006/relationships/font" Target="fonts/font8.fntdata"/><Relationship Id="rId25" Type="http://schemas.openxmlformats.org/officeDocument/2006/relationships/font" Target="fonts/font7.fntdata"/><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492"/>
          </a:xfrm>
          <a:prstGeom prst="rect">
            <a:avLst/>
          </a:prstGeom>
        </p:spPr>
        <p:txBody>
          <a:bodyPr vert="horz" lIns="91440" tIns="45720" rIns="91440" bIns="45720" rtlCol="0"/>
          <a:lstStyle>
            <a:lvl1pPr algn="l">
              <a:defRPr sz="1240"/>
            </a:lvl1pPr>
          </a:lstStyle>
          <a:p>
            <a:endParaRPr lang="de-DE"/>
          </a:p>
        </p:txBody>
      </p:sp>
      <p:sp>
        <p:nvSpPr>
          <p:cNvPr id="3" name="Datumsplatzhalter 2"/>
          <p:cNvSpPr>
            <a:spLocks noGrp="1"/>
          </p:cNvSpPr>
          <p:nvPr>
            <p:ph type="dt" sz="quarter" idx="1"/>
          </p:nvPr>
        </p:nvSpPr>
        <p:spPr>
          <a:xfrm>
            <a:off x="4021294" y="0"/>
            <a:ext cx="3076363" cy="513492"/>
          </a:xfrm>
          <a:prstGeom prst="rect">
            <a:avLst/>
          </a:prstGeom>
        </p:spPr>
        <p:txBody>
          <a:bodyPr vert="horz" lIns="91440" tIns="45720" rIns="91440" bIns="45720" rtlCol="0"/>
          <a:lstStyle>
            <a:lvl1pPr algn="r">
              <a:defRPr sz="1240"/>
            </a:lvl1pPr>
          </a:lstStyle>
          <a:p>
            <a:fld id="{F2AD11AF-E894-4D7E-9747-448F52A9291B}" type="datetimeFigureOut">
              <a:rPr lang="de-DE" smtClean="0"/>
            </a:fld>
            <a:endParaRPr lang="de-DE"/>
          </a:p>
        </p:txBody>
      </p:sp>
      <p:sp>
        <p:nvSpPr>
          <p:cNvPr id="4" name="Fußzeilenplatzhalter 3"/>
          <p:cNvSpPr>
            <a:spLocks noGrp="1"/>
          </p:cNvSpPr>
          <p:nvPr>
            <p:ph type="ftr" sz="quarter" idx="2"/>
          </p:nvPr>
        </p:nvSpPr>
        <p:spPr>
          <a:xfrm>
            <a:off x="0" y="9720804"/>
            <a:ext cx="3076363" cy="513491"/>
          </a:xfrm>
          <a:prstGeom prst="rect">
            <a:avLst/>
          </a:prstGeom>
        </p:spPr>
        <p:txBody>
          <a:bodyPr vert="horz" lIns="91440" tIns="45720" rIns="91440" bIns="45720" rtlCol="0" anchor="b"/>
          <a:lstStyle>
            <a:lvl1pPr algn="l">
              <a:defRPr sz="1240"/>
            </a:lvl1pPr>
          </a:lstStyle>
          <a:p>
            <a:endParaRPr lang="de-DE"/>
          </a:p>
        </p:txBody>
      </p:sp>
      <p:sp>
        <p:nvSpPr>
          <p:cNvPr id="5" name="Foliennummernplatzhalter 4"/>
          <p:cNvSpPr>
            <a:spLocks noGrp="1"/>
          </p:cNvSpPr>
          <p:nvPr>
            <p:ph type="sldNum" sz="quarter" idx="3"/>
          </p:nvPr>
        </p:nvSpPr>
        <p:spPr>
          <a:xfrm>
            <a:off x="4021294" y="9720804"/>
            <a:ext cx="3076363" cy="513491"/>
          </a:xfrm>
          <a:prstGeom prst="rect">
            <a:avLst/>
          </a:prstGeom>
        </p:spPr>
        <p:txBody>
          <a:bodyPr vert="horz" lIns="91440" tIns="45720" rIns="91440" bIns="45720" rtlCol="0" anchor="b"/>
          <a:lstStyle>
            <a:lvl1pPr algn="r">
              <a:defRPr sz="1240"/>
            </a:lvl1pPr>
          </a:lstStyle>
          <a:p>
            <a:fld id="{DE6B169D-A138-4172-A754-16A33E0969CF}" type="slidenum">
              <a:rPr lang="de-DE" smtClean="0"/>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49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021294" y="0"/>
            <a:ext cx="3076363" cy="513492"/>
          </a:xfrm>
          <a:prstGeom prst="rect">
            <a:avLst/>
          </a:prstGeom>
        </p:spPr>
        <p:txBody>
          <a:bodyPr vert="horz" lIns="91440" tIns="45720" rIns="91440" bIns="45720" rtlCol="0"/>
          <a:lstStyle>
            <a:lvl1pPr algn="r">
              <a:defRPr sz="1200"/>
            </a:lvl1pPr>
          </a:lstStyle>
          <a:p>
            <a:fld id="{0C218EC0-5537-40CD-9EF5-D40096F20B12}" type="datetimeFigureOut">
              <a:rPr lang="de-DE" smtClean="0"/>
            </a:fld>
            <a:endParaRPr lang="de-DE"/>
          </a:p>
        </p:txBody>
      </p:sp>
      <p:sp>
        <p:nvSpPr>
          <p:cNvPr id="4" name="Folienbildplatzhalter 3"/>
          <p:cNvSpPr>
            <a:spLocks noGrp="1" noRot="1" noChangeAspect="1"/>
          </p:cNvSpPr>
          <p:nvPr>
            <p:ph type="sldImg" idx="2"/>
          </p:nvPr>
        </p:nvSpPr>
        <p:spPr>
          <a:xfrm>
            <a:off x="479362" y="1279287"/>
            <a:ext cx="6140577" cy="34540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09930" y="4925254"/>
            <a:ext cx="5679440" cy="4029754"/>
          </a:xfrm>
          <a:prstGeom prst="rect">
            <a:avLst/>
          </a:prstGeom>
        </p:spPr>
        <p:txBody>
          <a:bodyPr vert="horz" lIns="91440" tIns="45720" rIns="91440" bIns="45720" rtlCol="0"/>
          <a:lstStyle/>
          <a:p>
            <a:pPr lvl="0"/>
            <a:r>
              <a:rPr lang="de-DE" smtClean="0"/>
              <a:t>Formatvorlagen des Textmasters bearbeiten</a:t>
            </a:r>
            <a:endParaRPr lang="de-DE" smtClean="0"/>
          </a:p>
          <a:p>
            <a:pPr lvl="1"/>
            <a:r>
              <a:rPr lang="de-DE" smtClean="0"/>
              <a:t>Zweite Ebene</a:t>
            </a:r>
            <a:endParaRPr lang="de-DE" smtClean="0"/>
          </a:p>
          <a:p>
            <a:pPr lvl="2"/>
            <a:r>
              <a:rPr lang="de-DE" smtClean="0"/>
              <a:t>Dritte Ebene</a:t>
            </a:r>
            <a:endParaRPr lang="de-DE" smtClean="0"/>
          </a:p>
          <a:p>
            <a:pPr lvl="3"/>
            <a:r>
              <a:rPr lang="de-DE" smtClean="0"/>
              <a:t>Vierte Ebene</a:t>
            </a:r>
            <a:endParaRPr lang="de-DE" smtClean="0"/>
          </a:p>
          <a:p>
            <a:pPr lvl="4"/>
            <a:r>
              <a:rPr lang="de-DE" smtClean="0"/>
              <a:t>Fünfte Ebene</a:t>
            </a:r>
            <a:endParaRPr lang="de-DE"/>
          </a:p>
        </p:txBody>
      </p:sp>
      <p:sp>
        <p:nvSpPr>
          <p:cNvPr id="6" name="Fußzeilenplatzhalter 5"/>
          <p:cNvSpPr>
            <a:spLocks noGrp="1"/>
          </p:cNvSpPr>
          <p:nvPr>
            <p:ph type="ftr" sz="quarter" idx="4"/>
          </p:nvPr>
        </p:nvSpPr>
        <p:spPr>
          <a:xfrm>
            <a:off x="0" y="9720804"/>
            <a:ext cx="3076363" cy="51349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021294" y="9720804"/>
            <a:ext cx="3076363" cy="513491"/>
          </a:xfrm>
          <a:prstGeom prst="rect">
            <a:avLst/>
          </a:prstGeom>
        </p:spPr>
        <p:txBody>
          <a:bodyPr vert="horz" lIns="91440" tIns="45720" rIns="91440" bIns="45720" rtlCol="0" anchor="b"/>
          <a:lstStyle>
            <a:lvl1pPr algn="r">
              <a:defRPr sz="1200"/>
            </a:lvl1pPr>
          </a:lstStyle>
          <a:p>
            <a:fld id="{B2E10071-586C-410D-A9C7-603B581AB8DA}" type="slidenum">
              <a:rPr lang="de-DE" smtClean="0"/>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hyperlink" Target="mailto:org.senatore@gmail.com" TargetMode="Externa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43800" cy="106934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987013" y="969983"/>
            <a:ext cx="3792999" cy="900430"/>
          </a:xfrm>
          <a:prstGeom prst="rect">
            <a:avLst/>
          </a:prstGeom>
        </p:spPr>
        <p:txBody>
          <a:bodyPr vert="horz" wrap="square" lIns="0" tIns="0" rIns="0" bIns="0" rtlCol="0">
            <a:spAutoFit/>
          </a:bodyPr>
          <a:lstStyle/>
          <a:p>
            <a:pPr marL="0" marR="0">
              <a:lnSpc>
                <a:spcPts val="3685"/>
              </a:lnSpc>
              <a:spcBef>
                <a:spcPts val="0"/>
              </a:spcBef>
              <a:spcAft>
                <a:spcPts val="0"/>
              </a:spcAft>
            </a:pPr>
            <a:r>
              <a:rPr sz="2400" b="1" dirty="0" smtClean="0">
                <a:latin typeface="Arial" panose="020B0604020202020204" pitchFamily="34" charset="0"/>
                <a:cs typeface="Arial" panose="020B0604020202020204" pitchFamily="34" charset="0"/>
              </a:rPr>
              <a:t>P</a:t>
            </a:r>
            <a:r>
              <a:rPr lang="it-IT" sz="2400" b="1" dirty="0" smtClean="0">
                <a:latin typeface="Arial" panose="020B0604020202020204" pitchFamily="34" charset="0"/>
                <a:cs typeface="Arial" panose="020B0604020202020204" pitchFamily="34" charset="0"/>
              </a:rPr>
              <a:t>ROGETTO</a:t>
            </a:r>
            <a:r>
              <a:rPr sz="2400" b="1" dirty="0" smtClean="0">
                <a:latin typeface="Arial" panose="020B0604020202020204" pitchFamily="34" charset="0"/>
                <a:cs typeface="Arial" panose="020B0604020202020204" pitchFamily="34" charset="0"/>
              </a:rPr>
              <a:t> ENVOL</a:t>
            </a:r>
            <a:endParaRPr sz="2400" b="1" dirty="0">
              <a:latin typeface="Arial" panose="020B0604020202020204" pitchFamily="34" charset="0"/>
              <a:cs typeface="Arial" panose="020B0604020202020204" pitchFamily="34" charset="0"/>
            </a:endParaRPr>
          </a:p>
          <a:p>
            <a:pPr marL="0" marR="0">
              <a:lnSpc>
                <a:spcPts val="3340"/>
              </a:lnSpc>
              <a:spcBef>
                <a:spcPts val="0"/>
              </a:spcBef>
              <a:spcAft>
                <a:spcPts val="0"/>
              </a:spcAft>
            </a:pPr>
            <a:r>
              <a:rPr sz="2700" dirty="0" smtClean="0">
                <a:solidFill>
                  <a:srgbClr val="000000"/>
                </a:solidFill>
                <a:latin typeface="Arial" panose="020B0604020202020204" pitchFamily="34" charset="0"/>
                <a:cs typeface="Arial" panose="020B0604020202020204" pitchFamily="34" charset="0"/>
              </a:rPr>
              <a:t>2023-2024</a:t>
            </a:r>
            <a:endParaRPr sz="2700" dirty="0">
              <a:solidFill>
                <a:srgbClr val="000000"/>
              </a:solidFill>
              <a:latin typeface="Arial" panose="020B0604020202020204" pitchFamily="34" charset="0"/>
              <a:cs typeface="Arial" panose="020B0604020202020204" pitchFamily="34" charset="0"/>
            </a:endParaRPr>
          </a:p>
        </p:txBody>
      </p:sp>
      <p:sp>
        <p:nvSpPr>
          <p:cNvPr id="4" name="object 4"/>
          <p:cNvSpPr txBox="1"/>
          <p:nvPr/>
        </p:nvSpPr>
        <p:spPr>
          <a:xfrm>
            <a:off x="1069130" y="7141731"/>
            <a:ext cx="2774778" cy="333425"/>
          </a:xfrm>
          <a:prstGeom prst="rect">
            <a:avLst/>
          </a:prstGeom>
        </p:spPr>
        <p:txBody>
          <a:bodyPr vert="horz" wrap="square" lIns="0" tIns="0" rIns="0" bIns="0" rtlCol="0">
            <a:spAutoFit/>
          </a:bodyPr>
          <a:lstStyle/>
          <a:p>
            <a:pPr marL="0" marR="0">
              <a:lnSpc>
                <a:spcPts val="2620"/>
              </a:lnSpc>
              <a:spcBef>
                <a:spcPts val="0"/>
              </a:spcBef>
              <a:spcAft>
                <a:spcPts val="0"/>
              </a:spcAft>
            </a:pPr>
            <a:r>
              <a:rPr sz="1600" dirty="0">
                <a:solidFill>
                  <a:srgbClr val="000000"/>
                </a:solidFill>
                <a:latin typeface="ILVIAK+Poppins" panose="02000000000000000000"/>
                <a:cs typeface="ILVIAK+Poppins" panose="02000000000000000000"/>
              </a:rPr>
              <a:t>Un </a:t>
            </a:r>
            <a:r>
              <a:rPr sz="1600" dirty="0" smtClean="0">
                <a:solidFill>
                  <a:srgbClr val="000000"/>
                </a:solidFill>
                <a:latin typeface="ILVIAK+Poppins" panose="02000000000000000000"/>
                <a:cs typeface="ILVIAK+Poppins" panose="02000000000000000000"/>
              </a:rPr>
              <a:t>pro</a:t>
            </a:r>
            <a:r>
              <a:rPr lang="it-IT" sz="1600" dirty="0" smtClean="0">
                <a:solidFill>
                  <a:srgbClr val="000000"/>
                </a:solidFill>
                <a:latin typeface="ILVIAK+Poppins" panose="02000000000000000000"/>
                <a:cs typeface="ILVIAK+Poppins" panose="02000000000000000000"/>
              </a:rPr>
              <a:t>getto</a:t>
            </a:r>
            <a:r>
              <a:rPr sz="1600" dirty="0" smtClean="0">
                <a:solidFill>
                  <a:srgbClr val="000000"/>
                </a:solidFill>
                <a:latin typeface="ILVIAK+Poppins" panose="02000000000000000000"/>
                <a:cs typeface="ILVIAK+Poppins" panose="02000000000000000000"/>
              </a:rPr>
              <a:t> pr</a:t>
            </a:r>
            <a:r>
              <a:rPr lang="it-IT" sz="1600" dirty="0" smtClean="0">
                <a:solidFill>
                  <a:srgbClr val="000000"/>
                </a:solidFill>
                <a:latin typeface="ILVIAK+Poppins" panose="02000000000000000000"/>
                <a:cs typeface="ILVIAK+Poppins" panose="02000000000000000000"/>
              </a:rPr>
              <a:t>e</a:t>
            </a:r>
            <a:r>
              <a:rPr sz="1600" dirty="0" smtClean="0">
                <a:solidFill>
                  <a:srgbClr val="000000"/>
                </a:solidFill>
                <a:latin typeface="ILVIAK+Poppins" panose="02000000000000000000"/>
                <a:cs typeface="ILVIAK+Poppins" panose="02000000000000000000"/>
              </a:rPr>
              <a:t>sent</a:t>
            </a:r>
            <a:r>
              <a:rPr lang="it-IT" sz="1600" dirty="0" err="1" smtClean="0">
                <a:solidFill>
                  <a:srgbClr val="000000"/>
                </a:solidFill>
                <a:latin typeface="ILVIAK+Poppins" panose="02000000000000000000"/>
                <a:cs typeface="ILVIAK+Poppins" panose="02000000000000000000"/>
              </a:rPr>
              <a:t>ato</a:t>
            </a:r>
            <a:r>
              <a:rPr lang="it-IT" sz="1600" dirty="0" smtClean="0">
                <a:solidFill>
                  <a:srgbClr val="000000"/>
                </a:solidFill>
                <a:latin typeface="ILVIAK+Poppins" panose="02000000000000000000"/>
                <a:cs typeface="ILVIAK+Poppins" panose="02000000000000000000"/>
              </a:rPr>
              <a:t> da</a:t>
            </a:r>
            <a:endParaRPr sz="1600" dirty="0">
              <a:solidFill>
                <a:srgbClr val="000000"/>
              </a:solidFill>
              <a:latin typeface="ILVIAK+Poppins" panose="02000000000000000000"/>
              <a:cs typeface="ILVIAK+Poppins" panose="02000000000000000000"/>
            </a:endParaRPr>
          </a:p>
        </p:txBody>
      </p:sp>
      <p:sp>
        <p:nvSpPr>
          <p:cNvPr id="5" name="object 5"/>
          <p:cNvSpPr txBox="1"/>
          <p:nvPr/>
        </p:nvSpPr>
        <p:spPr>
          <a:xfrm>
            <a:off x="1069131" y="7713095"/>
            <a:ext cx="3484083" cy="605335"/>
          </a:xfrm>
          <a:prstGeom prst="rect">
            <a:avLst/>
          </a:prstGeom>
        </p:spPr>
        <p:txBody>
          <a:bodyPr vert="horz" wrap="square" lIns="0" tIns="0" rIns="0" bIns="0" rtlCol="0">
            <a:spAutoFit/>
          </a:bodyPr>
          <a:lstStyle/>
          <a:p>
            <a:pPr marL="0" marR="0">
              <a:lnSpc>
                <a:spcPts val="2295"/>
              </a:lnSpc>
              <a:spcBef>
                <a:spcPts val="0"/>
              </a:spcBef>
              <a:spcAft>
                <a:spcPts val="0"/>
              </a:spcAft>
            </a:pPr>
            <a:r>
              <a:rPr sz="1400" spc="34" dirty="0">
                <a:solidFill>
                  <a:srgbClr val="000000"/>
                </a:solidFill>
                <a:latin typeface="MNIKSD+Poppins Light" panose="02000000000000000000"/>
                <a:cs typeface="MNIKSD+Poppins Light" panose="02000000000000000000"/>
              </a:rPr>
              <a:t>Les Rencontres chorégraphiques</a:t>
            </a:r>
            <a:endParaRPr sz="1400" spc="34" dirty="0">
              <a:solidFill>
                <a:srgbClr val="000000"/>
              </a:solidFill>
              <a:latin typeface="MNIKSD+Poppins Light" panose="02000000000000000000"/>
              <a:cs typeface="MNIKSD+Poppins Light" panose="02000000000000000000"/>
            </a:endParaRPr>
          </a:p>
          <a:p>
            <a:pPr marL="0" marR="0">
              <a:lnSpc>
                <a:spcPts val="2175"/>
              </a:lnSpc>
              <a:spcBef>
                <a:spcPts val="0"/>
              </a:spcBef>
              <a:spcAft>
                <a:spcPts val="0"/>
              </a:spcAft>
            </a:pPr>
            <a:r>
              <a:rPr sz="1400" spc="34" dirty="0">
                <a:solidFill>
                  <a:srgbClr val="000000"/>
                </a:solidFill>
                <a:latin typeface="MNIKSD+Poppins Light" panose="02000000000000000000"/>
                <a:cs typeface="MNIKSD+Poppins Light" panose="02000000000000000000"/>
              </a:rPr>
              <a:t>internationales de Seine-Saint-Denis</a:t>
            </a:r>
            <a:endParaRPr sz="1400" spc="34" dirty="0">
              <a:solidFill>
                <a:srgbClr val="000000"/>
              </a:solidFill>
              <a:latin typeface="MNIKSD+Poppins Light" panose="02000000000000000000"/>
              <a:cs typeface="MNIKSD+Poppins Light" panose="02000000000000000000"/>
            </a:endParaRPr>
          </a:p>
        </p:txBody>
      </p:sp>
      <p:sp>
        <p:nvSpPr>
          <p:cNvPr id="6" name="object 6"/>
          <p:cNvSpPr txBox="1"/>
          <p:nvPr/>
        </p:nvSpPr>
        <p:spPr>
          <a:xfrm>
            <a:off x="1069131" y="8445904"/>
            <a:ext cx="3671935" cy="329343"/>
          </a:xfrm>
          <a:prstGeom prst="rect">
            <a:avLst/>
          </a:prstGeom>
        </p:spPr>
        <p:txBody>
          <a:bodyPr vert="horz" wrap="square" lIns="0" tIns="0" rIns="0" bIns="0" rtlCol="0">
            <a:spAutoFit/>
          </a:bodyPr>
          <a:lstStyle/>
          <a:p>
            <a:pPr marL="0" marR="0">
              <a:lnSpc>
                <a:spcPts val="2295"/>
              </a:lnSpc>
              <a:spcBef>
                <a:spcPts val="0"/>
              </a:spcBef>
              <a:spcAft>
                <a:spcPts val="0"/>
              </a:spcAft>
            </a:pPr>
            <a:r>
              <a:rPr sz="1400" spc="34" dirty="0">
                <a:solidFill>
                  <a:srgbClr val="000000"/>
                </a:solidFill>
                <a:latin typeface="MNIKSD+Poppins Light" panose="02000000000000000000"/>
                <a:cs typeface="MNIKSD+Poppins Light" panose="02000000000000000000"/>
              </a:rPr>
              <a:t>Le Conservatoire Erik Satie de Bagnolet</a:t>
            </a:r>
            <a:endParaRPr sz="1400" spc="34" dirty="0">
              <a:solidFill>
                <a:srgbClr val="000000"/>
              </a:solidFill>
              <a:latin typeface="MNIKSD+Poppins Light" panose="02000000000000000000"/>
              <a:cs typeface="MNIKSD+Poppins Light" panose="0200000000000000000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7543800" cy="10684415"/>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828326" y="623392"/>
            <a:ext cx="1229455" cy="419735"/>
          </a:xfrm>
          <a:prstGeom prst="rect">
            <a:avLst/>
          </a:prstGeom>
        </p:spPr>
        <p:txBody>
          <a:bodyPr vert="horz" wrap="square" lIns="0" tIns="0" rIns="0" bIns="0" rtlCol="0">
            <a:spAutoFit/>
          </a:bodyPr>
          <a:lstStyle/>
          <a:p>
            <a:pPr marL="0" marR="0">
              <a:lnSpc>
                <a:spcPts val="3275"/>
              </a:lnSpc>
              <a:spcBef>
                <a:spcPts val="0"/>
              </a:spcBef>
              <a:spcAft>
                <a:spcPts val="0"/>
              </a:spcAft>
            </a:pPr>
            <a:r>
              <a:rPr sz="2000" b="1" spc="-52" dirty="0">
                <a:solidFill>
                  <a:srgbClr val="000000"/>
                </a:solidFill>
                <a:latin typeface="Arial" panose="020B0604020202020204" pitchFamily="34" charset="0"/>
                <a:cs typeface="Arial" panose="020B0604020202020204" pitchFamily="34" charset="0"/>
              </a:rPr>
              <a:t>Conta</a:t>
            </a:r>
            <a:r>
              <a:rPr lang="de-DE" sz="2000" b="1" spc="-52" dirty="0">
                <a:solidFill>
                  <a:srgbClr val="000000"/>
                </a:solidFill>
                <a:latin typeface="Arial" panose="020B0604020202020204" pitchFamily="34" charset="0"/>
                <a:cs typeface="Arial" panose="020B0604020202020204" pitchFamily="34" charset="0"/>
              </a:rPr>
              <a:t>t</a:t>
            </a:r>
            <a:r>
              <a:rPr sz="2000" b="1" spc="-52" dirty="0">
                <a:solidFill>
                  <a:srgbClr val="000000"/>
                </a:solidFill>
                <a:latin typeface="Arial" panose="020B0604020202020204" pitchFamily="34" charset="0"/>
                <a:cs typeface="Arial" panose="020B0604020202020204" pitchFamily="34" charset="0"/>
              </a:rPr>
              <a:t>t</a:t>
            </a:r>
            <a:r>
              <a:rPr lang="de-DE" sz="2000" b="1" spc="-52" dirty="0">
                <a:solidFill>
                  <a:srgbClr val="000000"/>
                </a:solidFill>
                <a:latin typeface="Arial" panose="020B0604020202020204" pitchFamily="34" charset="0"/>
                <a:cs typeface="Arial" panose="020B0604020202020204" pitchFamily="34" charset="0"/>
              </a:rPr>
              <a:t>i</a:t>
            </a:r>
            <a:endParaRPr lang="de-DE" sz="2000" b="1" spc="-52" dirty="0">
              <a:solidFill>
                <a:srgbClr val="000000"/>
              </a:solidFill>
              <a:latin typeface="Arial" panose="020B0604020202020204" pitchFamily="34" charset="0"/>
              <a:cs typeface="Arial" panose="020B0604020202020204" pitchFamily="34" charset="0"/>
            </a:endParaRPr>
          </a:p>
        </p:txBody>
      </p:sp>
      <p:sp>
        <p:nvSpPr>
          <p:cNvPr id="4" name="object 4"/>
          <p:cNvSpPr txBox="1"/>
          <p:nvPr/>
        </p:nvSpPr>
        <p:spPr>
          <a:xfrm>
            <a:off x="828326" y="1399088"/>
            <a:ext cx="1928808" cy="251460"/>
          </a:xfrm>
          <a:prstGeom prst="rect">
            <a:avLst/>
          </a:prstGeom>
        </p:spPr>
        <p:txBody>
          <a:bodyPr vert="horz" wrap="square" lIns="0" tIns="0" rIns="0" bIns="0" rtlCol="0">
            <a:spAutoFit/>
          </a:bodyPr>
          <a:lstStyle/>
          <a:p>
            <a:pPr marL="0" marR="0">
              <a:lnSpc>
                <a:spcPts val="1965"/>
              </a:lnSpc>
              <a:spcBef>
                <a:spcPts val="0"/>
              </a:spcBef>
              <a:spcAft>
                <a:spcPts val="0"/>
              </a:spcAft>
            </a:pPr>
            <a:r>
              <a:rPr sz="1200" dirty="0">
                <a:solidFill>
                  <a:srgbClr val="000000"/>
                </a:solidFill>
                <a:latin typeface="Arial" panose="020B0604020202020204" pitchFamily="34" charset="0"/>
                <a:cs typeface="Arial" panose="020B0604020202020204" pitchFamily="34" charset="0"/>
              </a:rPr>
              <a:t>Conservatoire Erik Satie</a:t>
            </a:r>
            <a:endParaRPr sz="1200" dirty="0">
              <a:solidFill>
                <a:srgbClr val="000000"/>
              </a:solidFill>
              <a:latin typeface="Arial" panose="020B0604020202020204" pitchFamily="34" charset="0"/>
              <a:cs typeface="Arial" panose="020B0604020202020204" pitchFamily="34" charset="0"/>
            </a:endParaRPr>
          </a:p>
        </p:txBody>
      </p:sp>
      <p:sp>
        <p:nvSpPr>
          <p:cNvPr id="5" name="object 5"/>
          <p:cNvSpPr txBox="1"/>
          <p:nvPr/>
        </p:nvSpPr>
        <p:spPr>
          <a:xfrm>
            <a:off x="755650" y="1760220"/>
            <a:ext cx="3236595" cy="939165"/>
          </a:xfrm>
          <a:prstGeom prst="rect">
            <a:avLst/>
          </a:prstGeom>
        </p:spPr>
        <p:txBody>
          <a:bodyPr vert="horz" wrap="square" lIns="0" tIns="0" rIns="0" bIns="0" rtlCol="0">
            <a:spAutoFit/>
          </a:bodyPr>
          <a:lstStyle/>
          <a:p>
            <a:pPr marL="0" marR="0">
              <a:lnSpc>
                <a:spcPts val="1835"/>
              </a:lnSpc>
              <a:spcBef>
                <a:spcPts val="0"/>
              </a:spcBef>
              <a:spcAft>
                <a:spcPts val="0"/>
              </a:spcAft>
            </a:pPr>
            <a:r>
              <a:rPr sz="1100" spc="39" dirty="0">
                <a:solidFill>
                  <a:srgbClr val="000000"/>
                </a:solidFill>
                <a:latin typeface="GSVFEJ+Poppins Light" panose="02000000000000000000"/>
                <a:cs typeface="GSVFEJ+Poppins Light" panose="02000000000000000000"/>
              </a:rPr>
              <a:t>ANTOINE</a:t>
            </a:r>
            <a:r>
              <a:rPr sz="1100" spc="31" dirty="0">
                <a:solidFill>
                  <a:srgbClr val="000000"/>
                </a:solidFill>
                <a:latin typeface="GSVFEJ+Poppins Light" panose="02000000000000000000"/>
                <a:cs typeface="GSVFEJ+Poppins Light" panose="02000000000000000000"/>
              </a:rPr>
              <a:t> </a:t>
            </a:r>
            <a:r>
              <a:rPr sz="1100" spc="37" dirty="0">
                <a:solidFill>
                  <a:srgbClr val="000000"/>
                </a:solidFill>
                <a:latin typeface="GSVFEJ+Poppins Light" panose="02000000000000000000"/>
                <a:cs typeface="GSVFEJ+Poppins Light" panose="02000000000000000000"/>
              </a:rPr>
              <a:t>SEBILLOTTE,</a:t>
            </a:r>
            <a:r>
              <a:rPr sz="1100" spc="27" dirty="0">
                <a:solidFill>
                  <a:srgbClr val="000000"/>
                </a:solidFill>
                <a:latin typeface="GSVFEJ+Poppins Light" panose="02000000000000000000"/>
                <a:cs typeface="GSVFEJ+Poppins Light" panose="02000000000000000000"/>
              </a:rPr>
              <a:t> </a:t>
            </a:r>
            <a:r>
              <a:rPr sz="1100" spc="38" dirty="0">
                <a:solidFill>
                  <a:srgbClr val="000000"/>
                </a:solidFill>
                <a:latin typeface="GSVFEJ+Poppins Light" panose="02000000000000000000"/>
                <a:cs typeface="GSVFEJ+Poppins Light" panose="02000000000000000000"/>
              </a:rPr>
              <a:t>RENÉE</a:t>
            </a:r>
            <a:r>
              <a:rPr sz="1100" spc="32" dirty="0">
                <a:solidFill>
                  <a:srgbClr val="000000"/>
                </a:solidFill>
                <a:latin typeface="GSVFEJ+Poppins Light" panose="02000000000000000000"/>
                <a:cs typeface="GSVFEJ+Poppins Light" panose="02000000000000000000"/>
              </a:rPr>
              <a:t> </a:t>
            </a:r>
            <a:r>
              <a:rPr sz="1100" spc="41" dirty="0">
                <a:solidFill>
                  <a:srgbClr val="000000"/>
                </a:solidFill>
                <a:latin typeface="GSVFEJ+Poppins Light" panose="02000000000000000000"/>
                <a:cs typeface="GSVFEJ+Poppins Light" panose="02000000000000000000"/>
              </a:rPr>
              <a:t>CORANSON</a:t>
            </a:r>
            <a:endParaRPr sz="1100" spc="41" dirty="0">
              <a:solidFill>
                <a:srgbClr val="000000"/>
              </a:solidFill>
              <a:latin typeface="GSVFEJ+Poppins Light" panose="02000000000000000000"/>
              <a:cs typeface="GSVFEJ+Poppins Light" panose="02000000000000000000"/>
            </a:endParaRPr>
          </a:p>
          <a:p>
            <a:pPr marL="0" marR="0" algn="l">
              <a:lnSpc>
                <a:spcPts val="1830"/>
              </a:lnSpc>
              <a:spcBef>
                <a:spcPts val="0"/>
              </a:spcBef>
              <a:spcAft>
                <a:spcPts val="0"/>
              </a:spcAft>
              <a:buClrTx/>
              <a:buSzTx/>
              <a:buFontTx/>
            </a:pPr>
            <a:r>
              <a:rPr sz="1100" spc="37" dirty="0">
                <a:solidFill>
                  <a:srgbClr val="000000"/>
                </a:solidFill>
                <a:latin typeface="GSVFEJ+Poppins Light" panose="02000000000000000000"/>
                <a:cs typeface="GSVFEJ+Poppins Light" panose="02000000000000000000"/>
              </a:rPr>
              <a:t>Direzione del Conservatorio</a:t>
            </a:r>
            <a:endParaRPr sz="1100" spc="37" dirty="0">
              <a:solidFill>
                <a:srgbClr val="000000"/>
              </a:solidFill>
              <a:latin typeface="GSVFEJ+Poppins Light" panose="02000000000000000000"/>
              <a:cs typeface="GSVFEJ+Poppins Light" panose="02000000000000000000"/>
            </a:endParaRPr>
          </a:p>
          <a:p>
            <a:pPr marL="0" marR="0">
              <a:lnSpc>
                <a:spcPts val="1830"/>
              </a:lnSpc>
              <a:spcBef>
                <a:spcPts val="0"/>
              </a:spcBef>
              <a:spcAft>
                <a:spcPts val="0"/>
              </a:spcAft>
            </a:pPr>
            <a:r>
              <a:rPr sz="1100" spc="37" dirty="0">
                <a:solidFill>
                  <a:srgbClr val="000000"/>
                </a:solidFill>
                <a:latin typeface="GSVFEJ+Poppins Light" panose="02000000000000000000"/>
                <a:cs typeface="GSVFEJ+Poppins Light" panose="02000000000000000000"/>
              </a:rPr>
              <a:t>antoine.sebillotte@est-ensemble.fr</a:t>
            </a:r>
            <a:endParaRPr sz="1100" spc="37" dirty="0">
              <a:solidFill>
                <a:srgbClr val="000000"/>
              </a:solidFill>
              <a:latin typeface="GSVFEJ+Poppins Light" panose="02000000000000000000"/>
              <a:cs typeface="GSVFEJ+Poppins Light" panose="02000000000000000000"/>
            </a:endParaRPr>
          </a:p>
          <a:p>
            <a:pPr marL="0" marR="0">
              <a:lnSpc>
                <a:spcPts val="1830"/>
              </a:lnSpc>
              <a:spcBef>
                <a:spcPts val="0"/>
              </a:spcBef>
              <a:spcAft>
                <a:spcPts val="0"/>
              </a:spcAft>
            </a:pPr>
            <a:r>
              <a:rPr sz="1100" spc="38" dirty="0">
                <a:solidFill>
                  <a:srgbClr val="000000"/>
                </a:solidFill>
                <a:latin typeface="GSVFEJ+Poppins Light" panose="02000000000000000000"/>
                <a:cs typeface="GSVFEJ+Poppins Light" panose="02000000000000000000"/>
              </a:rPr>
              <a:t>renee.coranson@est-ensemble.fr</a:t>
            </a:r>
            <a:endParaRPr sz="1100" spc="38" dirty="0">
              <a:solidFill>
                <a:srgbClr val="000000"/>
              </a:solidFill>
              <a:latin typeface="GSVFEJ+Poppins Light" panose="02000000000000000000"/>
              <a:cs typeface="GSVFEJ+Poppins Light" panose="02000000000000000000"/>
            </a:endParaRPr>
          </a:p>
        </p:txBody>
      </p:sp>
      <p:sp>
        <p:nvSpPr>
          <p:cNvPr id="6" name="object 6"/>
          <p:cNvSpPr txBox="1"/>
          <p:nvPr/>
        </p:nvSpPr>
        <p:spPr>
          <a:xfrm>
            <a:off x="755365" y="2922507"/>
            <a:ext cx="1240935" cy="271018"/>
          </a:xfrm>
          <a:prstGeom prst="rect">
            <a:avLst/>
          </a:prstGeom>
        </p:spPr>
        <p:txBody>
          <a:bodyPr vert="horz" wrap="square" lIns="0" tIns="0" rIns="0" bIns="0" rtlCol="0">
            <a:spAutoFit/>
          </a:bodyPr>
          <a:lstStyle/>
          <a:p>
            <a:pPr marL="0" marR="0">
              <a:lnSpc>
                <a:spcPts val="1835"/>
              </a:lnSpc>
              <a:spcBef>
                <a:spcPts val="0"/>
              </a:spcBef>
              <a:spcAft>
                <a:spcPts val="0"/>
              </a:spcAft>
            </a:pPr>
            <a:r>
              <a:rPr sz="1100" spc="37" dirty="0">
                <a:solidFill>
                  <a:srgbClr val="000000"/>
                </a:solidFill>
                <a:latin typeface="PFVKRT+Poppins" panose="02000000000000000000"/>
                <a:cs typeface="PFVKRT+Poppins" panose="02000000000000000000"/>
              </a:rPr>
              <a:t>ÉDITH </a:t>
            </a:r>
            <a:r>
              <a:rPr sz="1100" spc="39" dirty="0">
                <a:solidFill>
                  <a:srgbClr val="000000"/>
                </a:solidFill>
                <a:latin typeface="PFVKRT+Poppins" panose="02000000000000000000"/>
                <a:cs typeface="PFVKRT+Poppins" panose="02000000000000000000"/>
              </a:rPr>
              <a:t>BELLOMO</a:t>
            </a:r>
            <a:endParaRPr sz="1100" spc="39" dirty="0">
              <a:solidFill>
                <a:srgbClr val="000000"/>
              </a:solidFill>
              <a:latin typeface="PFVKRT+Poppins" panose="02000000000000000000"/>
              <a:cs typeface="PFVKRT+Poppins" panose="02000000000000000000"/>
            </a:endParaRPr>
          </a:p>
        </p:txBody>
      </p:sp>
      <p:sp>
        <p:nvSpPr>
          <p:cNvPr id="7" name="object 7"/>
          <p:cNvSpPr txBox="1"/>
          <p:nvPr/>
        </p:nvSpPr>
        <p:spPr>
          <a:xfrm>
            <a:off x="755650" y="3155315"/>
            <a:ext cx="3565525" cy="710565"/>
          </a:xfrm>
          <a:prstGeom prst="rect">
            <a:avLst/>
          </a:prstGeom>
        </p:spPr>
        <p:txBody>
          <a:bodyPr vert="horz" wrap="square" lIns="0" tIns="0" rIns="0" bIns="0" rtlCol="0">
            <a:spAutoFit/>
          </a:bodyPr>
          <a:lstStyle/>
          <a:p>
            <a:pPr marL="0" marR="0">
              <a:lnSpc>
                <a:spcPts val="1835"/>
              </a:lnSpc>
              <a:spcBef>
                <a:spcPts val="0"/>
              </a:spcBef>
              <a:spcAft>
                <a:spcPts val="0"/>
              </a:spcAft>
            </a:pPr>
            <a:r>
              <a:rPr sz="1100" spc="38" dirty="0">
                <a:solidFill>
                  <a:srgbClr val="000000"/>
                </a:solidFill>
                <a:latin typeface="PFVKRT+Poppins" panose="02000000000000000000"/>
                <a:cs typeface="PFVKRT+Poppins" panose="02000000000000000000"/>
              </a:rPr>
              <a:t>Responsabile artistica del progetto Envol</a:t>
            </a:r>
            <a:endParaRPr sz="1100" spc="38" dirty="0">
              <a:solidFill>
                <a:srgbClr val="000000"/>
              </a:solidFill>
              <a:latin typeface="PFVKRT+Poppins" panose="02000000000000000000"/>
              <a:cs typeface="PFVKRT+Poppins" panose="02000000000000000000"/>
            </a:endParaRPr>
          </a:p>
          <a:p>
            <a:pPr marL="0" marR="0">
              <a:lnSpc>
                <a:spcPts val="1830"/>
              </a:lnSpc>
              <a:spcBef>
                <a:spcPts val="50"/>
              </a:spcBef>
              <a:spcAft>
                <a:spcPts val="0"/>
              </a:spcAft>
            </a:pPr>
            <a:r>
              <a:rPr sz="1100" spc="38" dirty="0">
                <a:solidFill>
                  <a:srgbClr val="000000"/>
                </a:solidFill>
                <a:latin typeface="PFVKRT+Poppins" panose="02000000000000000000"/>
                <a:cs typeface="PFVKRT+Poppins" panose="02000000000000000000"/>
              </a:rPr>
              <a:t>edith.bellomo@est-ensemble.fr</a:t>
            </a:r>
            <a:endParaRPr sz="1100" spc="38" dirty="0">
              <a:solidFill>
                <a:srgbClr val="000000"/>
              </a:solidFill>
              <a:latin typeface="PFVKRT+Poppins" panose="02000000000000000000"/>
              <a:cs typeface="PFVKRT+Poppins" panose="02000000000000000000"/>
            </a:endParaRPr>
          </a:p>
          <a:p>
            <a:pPr marL="0" marR="0">
              <a:lnSpc>
                <a:spcPts val="1830"/>
              </a:lnSpc>
              <a:spcBef>
                <a:spcPts val="0"/>
              </a:spcBef>
              <a:spcAft>
                <a:spcPts val="0"/>
              </a:spcAft>
            </a:pPr>
            <a:r>
              <a:rPr sz="1100" spc="39" dirty="0">
                <a:solidFill>
                  <a:srgbClr val="000000"/>
                </a:solidFill>
                <a:latin typeface="PFVKRT+Poppins" panose="02000000000000000000"/>
                <a:cs typeface="PFVKRT+Poppins" panose="02000000000000000000"/>
              </a:rPr>
              <a:t>01</a:t>
            </a:r>
            <a:r>
              <a:rPr sz="1100" spc="28" dirty="0">
                <a:solidFill>
                  <a:srgbClr val="000000"/>
                </a:solidFill>
                <a:latin typeface="PFVKRT+Poppins" panose="02000000000000000000"/>
                <a:cs typeface="PFVKRT+Poppins" panose="02000000000000000000"/>
              </a:rPr>
              <a:t> </a:t>
            </a:r>
            <a:r>
              <a:rPr sz="1100" spc="39" dirty="0">
                <a:solidFill>
                  <a:srgbClr val="000000"/>
                </a:solidFill>
                <a:latin typeface="PFVKRT+Poppins" panose="02000000000000000000"/>
                <a:cs typeface="PFVKRT+Poppins" panose="02000000000000000000"/>
              </a:rPr>
              <a:t>83</a:t>
            </a:r>
            <a:r>
              <a:rPr sz="1100" spc="33" dirty="0">
                <a:solidFill>
                  <a:srgbClr val="000000"/>
                </a:solidFill>
                <a:latin typeface="PFVKRT+Poppins" panose="02000000000000000000"/>
                <a:cs typeface="PFVKRT+Poppins" panose="02000000000000000000"/>
              </a:rPr>
              <a:t> </a:t>
            </a:r>
            <a:r>
              <a:rPr sz="1100" spc="38" dirty="0">
                <a:solidFill>
                  <a:srgbClr val="000000"/>
                </a:solidFill>
                <a:latin typeface="PFVKRT+Poppins" panose="02000000000000000000"/>
                <a:cs typeface="PFVKRT+Poppins" panose="02000000000000000000"/>
              </a:rPr>
              <a:t>74</a:t>
            </a:r>
            <a:r>
              <a:rPr sz="1100" spc="35" dirty="0">
                <a:solidFill>
                  <a:srgbClr val="000000"/>
                </a:solidFill>
                <a:latin typeface="PFVKRT+Poppins" panose="02000000000000000000"/>
                <a:cs typeface="PFVKRT+Poppins" panose="02000000000000000000"/>
              </a:rPr>
              <a:t> </a:t>
            </a:r>
            <a:r>
              <a:rPr sz="1100" spc="39" dirty="0">
                <a:solidFill>
                  <a:srgbClr val="000000"/>
                </a:solidFill>
                <a:latin typeface="PFVKRT+Poppins" panose="02000000000000000000"/>
                <a:cs typeface="PFVKRT+Poppins" panose="02000000000000000000"/>
              </a:rPr>
              <a:t>56</a:t>
            </a:r>
            <a:r>
              <a:rPr sz="1100" spc="34" dirty="0">
                <a:solidFill>
                  <a:srgbClr val="000000"/>
                </a:solidFill>
                <a:latin typeface="PFVKRT+Poppins" panose="02000000000000000000"/>
                <a:cs typeface="PFVKRT+Poppins" panose="02000000000000000000"/>
              </a:rPr>
              <a:t> </a:t>
            </a:r>
            <a:r>
              <a:rPr sz="1100" spc="38" dirty="0">
                <a:solidFill>
                  <a:srgbClr val="000000"/>
                </a:solidFill>
                <a:latin typeface="PFVKRT+Poppins" panose="02000000000000000000"/>
                <a:cs typeface="PFVKRT+Poppins" panose="02000000000000000000"/>
              </a:rPr>
              <a:t>25</a:t>
            </a:r>
            <a:endParaRPr sz="1100" spc="38" dirty="0">
              <a:solidFill>
                <a:srgbClr val="000000"/>
              </a:solidFill>
              <a:latin typeface="PFVKRT+Poppins" panose="02000000000000000000"/>
              <a:cs typeface="PFVKRT+Poppins" panose="02000000000000000000"/>
            </a:endParaRPr>
          </a:p>
        </p:txBody>
      </p:sp>
      <p:sp>
        <p:nvSpPr>
          <p:cNvPr id="8" name="object 8"/>
          <p:cNvSpPr txBox="1"/>
          <p:nvPr/>
        </p:nvSpPr>
        <p:spPr>
          <a:xfrm>
            <a:off x="828326" y="4189189"/>
            <a:ext cx="5180127" cy="251460"/>
          </a:xfrm>
          <a:prstGeom prst="rect">
            <a:avLst/>
          </a:prstGeom>
        </p:spPr>
        <p:txBody>
          <a:bodyPr vert="horz" wrap="square" lIns="0" tIns="0" rIns="0" bIns="0" rtlCol="0">
            <a:spAutoFit/>
          </a:bodyPr>
          <a:lstStyle/>
          <a:p>
            <a:pPr marL="0" marR="0">
              <a:lnSpc>
                <a:spcPts val="1965"/>
              </a:lnSpc>
              <a:spcBef>
                <a:spcPts val="0"/>
              </a:spcBef>
              <a:spcAft>
                <a:spcPts val="0"/>
              </a:spcAft>
            </a:pPr>
            <a:r>
              <a:rPr sz="1200" dirty="0">
                <a:solidFill>
                  <a:srgbClr val="000000"/>
                </a:solidFill>
                <a:latin typeface="Arial" panose="020B0604020202020204" pitchFamily="34" charset="0"/>
                <a:cs typeface="Arial" panose="020B0604020202020204" pitchFamily="34" charset="0"/>
              </a:rPr>
              <a:t>Rencontres chorégraphiques internationales de Seine-Saint-Denis</a:t>
            </a:r>
            <a:endParaRPr sz="1200" dirty="0">
              <a:solidFill>
                <a:srgbClr val="000000"/>
              </a:solidFill>
              <a:latin typeface="Arial" panose="020B0604020202020204" pitchFamily="34" charset="0"/>
              <a:cs typeface="Arial" panose="020B0604020202020204" pitchFamily="34" charset="0"/>
            </a:endParaRPr>
          </a:p>
        </p:txBody>
      </p:sp>
      <p:sp>
        <p:nvSpPr>
          <p:cNvPr id="9" name="object 9"/>
          <p:cNvSpPr txBox="1"/>
          <p:nvPr/>
        </p:nvSpPr>
        <p:spPr>
          <a:xfrm>
            <a:off x="755365" y="4585187"/>
            <a:ext cx="3959210" cy="923290"/>
          </a:xfrm>
          <a:prstGeom prst="rect">
            <a:avLst/>
          </a:prstGeom>
        </p:spPr>
        <p:txBody>
          <a:bodyPr vert="horz" wrap="square" lIns="0" tIns="0" rIns="0" bIns="0" rtlCol="0">
            <a:spAutoFit/>
          </a:bodyPr>
          <a:lstStyle/>
          <a:p>
            <a:pPr marL="0" marR="0">
              <a:lnSpc>
                <a:spcPts val="1800"/>
              </a:lnSpc>
              <a:spcBef>
                <a:spcPts val="0"/>
              </a:spcBef>
              <a:spcAft>
                <a:spcPts val="0"/>
              </a:spcAft>
            </a:pPr>
            <a:r>
              <a:rPr sz="1100" spc="27" dirty="0">
                <a:solidFill>
                  <a:srgbClr val="000000"/>
                </a:solidFill>
                <a:latin typeface="PFVKRT+Poppins" panose="02000000000000000000"/>
                <a:cs typeface="PFVKRT+Poppins" panose="02000000000000000000"/>
              </a:rPr>
              <a:t>CÉCILE LEMERCIER</a:t>
            </a:r>
            <a:endParaRPr sz="1100" spc="27" dirty="0">
              <a:solidFill>
                <a:srgbClr val="000000"/>
              </a:solidFill>
              <a:latin typeface="PFVKRT+Poppins" panose="02000000000000000000"/>
              <a:cs typeface="PFVKRT+Poppins" panose="02000000000000000000"/>
            </a:endParaRPr>
          </a:p>
          <a:p>
            <a:pPr marL="0" marR="0" algn="l">
              <a:lnSpc>
                <a:spcPts val="1800"/>
              </a:lnSpc>
              <a:spcBef>
                <a:spcPts val="0"/>
              </a:spcBef>
              <a:spcAft>
                <a:spcPts val="0"/>
              </a:spcAft>
              <a:buClrTx/>
              <a:buSzTx/>
              <a:buFontTx/>
            </a:pPr>
            <a:r>
              <a:rPr sz="1100" spc="27" dirty="0">
                <a:solidFill>
                  <a:srgbClr val="000000"/>
                </a:solidFill>
                <a:latin typeface="PFVKRT+Poppins" panose="02000000000000000000"/>
                <a:cs typeface="PFVKRT+Poppins" panose="02000000000000000000"/>
              </a:rPr>
              <a:t>Segretaria generale</a:t>
            </a:r>
            <a:endParaRPr sz="1100" spc="27" dirty="0">
              <a:solidFill>
                <a:srgbClr val="000000"/>
              </a:solidFill>
              <a:latin typeface="PFVKRT+Poppins" panose="02000000000000000000"/>
              <a:cs typeface="PFVKRT+Poppins" panose="02000000000000000000"/>
            </a:endParaRPr>
          </a:p>
          <a:p>
            <a:pPr marL="0" marR="0">
              <a:lnSpc>
                <a:spcPts val="1800"/>
              </a:lnSpc>
              <a:spcBef>
                <a:spcPts val="0"/>
              </a:spcBef>
              <a:spcAft>
                <a:spcPts val="0"/>
              </a:spcAft>
            </a:pPr>
            <a:r>
              <a:rPr sz="1100" spc="27" dirty="0">
                <a:solidFill>
                  <a:srgbClr val="000000"/>
                </a:solidFill>
                <a:latin typeface="GSVFEJ+Poppins Light" panose="02000000000000000000"/>
                <a:cs typeface="GSVFEJ+Poppins Light" panose="02000000000000000000"/>
              </a:rPr>
              <a:t>secretariatgeneral@rencontreschoregraphiques.com</a:t>
            </a:r>
            <a:endParaRPr sz="1100" spc="27" dirty="0">
              <a:solidFill>
                <a:srgbClr val="000000"/>
              </a:solidFill>
              <a:latin typeface="GSVFEJ+Poppins Light" panose="02000000000000000000"/>
              <a:cs typeface="GSVFEJ+Poppins Light" panose="02000000000000000000"/>
            </a:endParaRPr>
          </a:p>
          <a:p>
            <a:pPr marL="0" marR="0">
              <a:lnSpc>
                <a:spcPts val="1800"/>
              </a:lnSpc>
              <a:spcBef>
                <a:spcPts val="0"/>
              </a:spcBef>
              <a:spcAft>
                <a:spcPts val="0"/>
              </a:spcAft>
            </a:pPr>
            <a:r>
              <a:rPr sz="1100" spc="26" dirty="0">
                <a:solidFill>
                  <a:srgbClr val="000000"/>
                </a:solidFill>
                <a:latin typeface="GSVFEJ+Poppins Light" panose="02000000000000000000"/>
                <a:cs typeface="GSVFEJ+Poppins Light" panose="02000000000000000000"/>
              </a:rPr>
              <a:t>01</a:t>
            </a:r>
            <a:r>
              <a:rPr sz="1100" spc="28" dirty="0">
                <a:solidFill>
                  <a:srgbClr val="000000"/>
                </a:solidFill>
                <a:latin typeface="GSVFEJ+Poppins Light" panose="02000000000000000000"/>
                <a:cs typeface="GSVFEJ+Poppins Light" panose="02000000000000000000"/>
              </a:rPr>
              <a:t> </a:t>
            </a:r>
            <a:r>
              <a:rPr sz="1100" spc="26" dirty="0">
                <a:solidFill>
                  <a:srgbClr val="000000"/>
                </a:solidFill>
                <a:latin typeface="GSVFEJ+Poppins Light" panose="02000000000000000000"/>
                <a:cs typeface="GSVFEJ+Poppins Light" panose="02000000000000000000"/>
              </a:rPr>
              <a:t>55</a:t>
            </a:r>
            <a:r>
              <a:rPr sz="1100" spc="27" dirty="0">
                <a:solidFill>
                  <a:srgbClr val="000000"/>
                </a:solidFill>
                <a:latin typeface="GSVFEJ+Poppins Light" panose="02000000000000000000"/>
                <a:cs typeface="GSVFEJ+Poppins Light" panose="02000000000000000000"/>
              </a:rPr>
              <a:t> </a:t>
            </a:r>
            <a:r>
              <a:rPr sz="1100" spc="26" dirty="0">
                <a:solidFill>
                  <a:srgbClr val="000000"/>
                </a:solidFill>
                <a:latin typeface="GSVFEJ+Poppins Light" panose="02000000000000000000"/>
                <a:cs typeface="GSVFEJ+Poppins Light" panose="02000000000000000000"/>
              </a:rPr>
              <a:t>82</a:t>
            </a:r>
            <a:r>
              <a:rPr sz="1100" spc="27" dirty="0">
                <a:solidFill>
                  <a:srgbClr val="000000"/>
                </a:solidFill>
                <a:latin typeface="GSVFEJ+Poppins Light" panose="02000000000000000000"/>
                <a:cs typeface="GSVFEJ+Poppins Light" panose="02000000000000000000"/>
              </a:rPr>
              <a:t> </a:t>
            </a:r>
            <a:r>
              <a:rPr sz="1100" spc="26" dirty="0">
                <a:solidFill>
                  <a:srgbClr val="000000"/>
                </a:solidFill>
                <a:latin typeface="GSVFEJ+Poppins Light" panose="02000000000000000000"/>
                <a:cs typeface="GSVFEJ+Poppins Light" panose="02000000000000000000"/>
              </a:rPr>
              <a:t>07</a:t>
            </a:r>
            <a:r>
              <a:rPr sz="1100" spc="27" dirty="0">
                <a:solidFill>
                  <a:srgbClr val="000000"/>
                </a:solidFill>
                <a:latin typeface="GSVFEJ+Poppins Light" panose="02000000000000000000"/>
                <a:cs typeface="GSVFEJ+Poppins Light" panose="02000000000000000000"/>
              </a:rPr>
              <a:t> </a:t>
            </a:r>
            <a:r>
              <a:rPr sz="1100" spc="26" dirty="0">
                <a:solidFill>
                  <a:srgbClr val="000000"/>
                </a:solidFill>
                <a:latin typeface="GSVFEJ+Poppins Light" panose="02000000000000000000"/>
                <a:cs typeface="GSVFEJ+Poppins Light" panose="02000000000000000000"/>
              </a:rPr>
              <a:t>96</a:t>
            </a:r>
            <a:endParaRPr sz="1100" spc="26" dirty="0">
              <a:solidFill>
                <a:srgbClr val="000000"/>
              </a:solidFill>
              <a:latin typeface="GSVFEJ+Poppins Light" panose="02000000000000000000"/>
              <a:cs typeface="GSVFEJ+Poppins Light" panose="02000000000000000000"/>
            </a:endParaRPr>
          </a:p>
        </p:txBody>
      </p:sp>
      <p:sp>
        <p:nvSpPr>
          <p:cNvPr id="10" name="object 10"/>
          <p:cNvSpPr txBox="1"/>
          <p:nvPr/>
        </p:nvSpPr>
        <p:spPr>
          <a:xfrm>
            <a:off x="755365" y="5727227"/>
            <a:ext cx="1439479" cy="266911"/>
          </a:xfrm>
          <a:prstGeom prst="rect">
            <a:avLst/>
          </a:prstGeom>
        </p:spPr>
        <p:txBody>
          <a:bodyPr vert="horz" wrap="square" lIns="0" tIns="0" rIns="0" bIns="0" rtlCol="0">
            <a:spAutoFit/>
          </a:bodyPr>
          <a:lstStyle/>
          <a:p>
            <a:pPr marL="0" marR="0">
              <a:lnSpc>
                <a:spcPts val="1800"/>
              </a:lnSpc>
              <a:spcBef>
                <a:spcPts val="0"/>
              </a:spcBef>
              <a:spcAft>
                <a:spcPts val="0"/>
              </a:spcAft>
            </a:pPr>
            <a:r>
              <a:rPr sz="1100" spc="27" dirty="0">
                <a:solidFill>
                  <a:srgbClr val="000000"/>
                </a:solidFill>
                <a:latin typeface="PFVKRT+Poppins" panose="02000000000000000000"/>
                <a:cs typeface="PFVKRT+Poppins" panose="02000000000000000000"/>
              </a:rPr>
              <a:t>GLORIA </a:t>
            </a:r>
            <a:r>
              <a:rPr sz="1100" spc="26" dirty="0">
                <a:solidFill>
                  <a:srgbClr val="000000"/>
                </a:solidFill>
                <a:latin typeface="PFVKRT+Poppins" panose="02000000000000000000"/>
                <a:cs typeface="PFVKRT+Poppins" panose="02000000000000000000"/>
              </a:rPr>
              <a:t>MANCUSO</a:t>
            </a:r>
            <a:endParaRPr sz="1100" spc="26" dirty="0">
              <a:solidFill>
                <a:srgbClr val="000000"/>
              </a:solidFill>
              <a:latin typeface="PFVKRT+Poppins" panose="02000000000000000000"/>
              <a:cs typeface="PFVKRT+Poppins" panose="02000000000000000000"/>
            </a:endParaRPr>
          </a:p>
        </p:txBody>
      </p:sp>
      <p:sp>
        <p:nvSpPr>
          <p:cNvPr id="11" name="object 11"/>
          <p:cNvSpPr txBox="1"/>
          <p:nvPr/>
        </p:nvSpPr>
        <p:spPr>
          <a:xfrm>
            <a:off x="755365" y="5955635"/>
            <a:ext cx="4228839" cy="692150"/>
          </a:xfrm>
          <a:prstGeom prst="rect">
            <a:avLst/>
          </a:prstGeom>
        </p:spPr>
        <p:txBody>
          <a:bodyPr vert="horz" wrap="square" lIns="0" tIns="0" rIns="0" bIns="0" rtlCol="0">
            <a:spAutoFit/>
          </a:bodyPr>
          <a:lstStyle/>
          <a:p>
            <a:pPr marL="0" marR="0" algn="l">
              <a:lnSpc>
                <a:spcPts val="1800"/>
              </a:lnSpc>
              <a:spcBef>
                <a:spcPts val="0"/>
              </a:spcBef>
              <a:spcAft>
                <a:spcPts val="0"/>
              </a:spcAft>
              <a:buClrTx/>
              <a:buSzTx/>
              <a:buFontTx/>
            </a:pPr>
            <a:r>
              <a:rPr sz="1100" spc="27" dirty="0">
                <a:solidFill>
                  <a:srgbClr val="000000"/>
                </a:solidFill>
                <a:latin typeface="GSVFEJ+Poppins Light" panose="02000000000000000000"/>
                <a:cs typeface="GSVFEJ+Poppins Light" panose="02000000000000000000"/>
              </a:rPr>
              <a:t>Responsabile delle relazoini pubbliche e con i cittadini</a:t>
            </a:r>
            <a:endParaRPr sz="1100" spc="27" dirty="0">
              <a:solidFill>
                <a:srgbClr val="000000"/>
              </a:solidFill>
              <a:latin typeface="GSVFEJ+Poppins Light" panose="02000000000000000000"/>
              <a:cs typeface="GSVFEJ+Poppins Light" panose="02000000000000000000"/>
            </a:endParaRPr>
          </a:p>
          <a:p>
            <a:pPr marL="0" marR="0">
              <a:lnSpc>
                <a:spcPts val="1800"/>
              </a:lnSpc>
              <a:spcBef>
                <a:spcPts val="0"/>
              </a:spcBef>
              <a:spcAft>
                <a:spcPts val="0"/>
              </a:spcAft>
            </a:pPr>
            <a:r>
              <a:rPr sz="1100" spc="27" dirty="0">
                <a:solidFill>
                  <a:srgbClr val="000000"/>
                </a:solidFill>
                <a:latin typeface="GSVFEJ+Poppins Light" panose="02000000000000000000"/>
                <a:cs typeface="GSVFEJ+Poppins Light" panose="02000000000000000000"/>
              </a:rPr>
              <a:t>projets@rencontreschoregraphiques.com</a:t>
            </a:r>
            <a:endParaRPr sz="1100" spc="27" dirty="0">
              <a:solidFill>
                <a:srgbClr val="000000"/>
              </a:solidFill>
              <a:latin typeface="GSVFEJ+Poppins Light" panose="02000000000000000000"/>
              <a:cs typeface="GSVFEJ+Poppins Light" panose="02000000000000000000"/>
            </a:endParaRPr>
          </a:p>
          <a:p>
            <a:pPr marL="0" marR="0">
              <a:lnSpc>
                <a:spcPts val="1800"/>
              </a:lnSpc>
              <a:spcBef>
                <a:spcPts val="0"/>
              </a:spcBef>
              <a:spcAft>
                <a:spcPts val="0"/>
              </a:spcAft>
            </a:pPr>
            <a:r>
              <a:rPr sz="1100" spc="26" dirty="0">
                <a:solidFill>
                  <a:srgbClr val="000000"/>
                </a:solidFill>
                <a:latin typeface="GSVFEJ+Poppins Light" panose="02000000000000000000"/>
                <a:cs typeface="GSVFEJ+Poppins Light" panose="02000000000000000000"/>
              </a:rPr>
              <a:t>01</a:t>
            </a:r>
            <a:r>
              <a:rPr sz="1100" spc="28" dirty="0">
                <a:solidFill>
                  <a:srgbClr val="000000"/>
                </a:solidFill>
                <a:latin typeface="GSVFEJ+Poppins Light" panose="02000000000000000000"/>
                <a:cs typeface="GSVFEJ+Poppins Light" panose="02000000000000000000"/>
              </a:rPr>
              <a:t> </a:t>
            </a:r>
            <a:r>
              <a:rPr sz="1100" spc="26" dirty="0">
                <a:solidFill>
                  <a:srgbClr val="000000"/>
                </a:solidFill>
                <a:latin typeface="GSVFEJ+Poppins Light" panose="02000000000000000000"/>
                <a:cs typeface="GSVFEJ+Poppins Light" panose="02000000000000000000"/>
              </a:rPr>
              <a:t>55</a:t>
            </a:r>
            <a:r>
              <a:rPr sz="1100" spc="27" dirty="0">
                <a:solidFill>
                  <a:srgbClr val="000000"/>
                </a:solidFill>
                <a:latin typeface="GSVFEJ+Poppins Light" panose="02000000000000000000"/>
                <a:cs typeface="GSVFEJ+Poppins Light" panose="02000000000000000000"/>
              </a:rPr>
              <a:t> </a:t>
            </a:r>
            <a:r>
              <a:rPr sz="1100" spc="26" dirty="0">
                <a:solidFill>
                  <a:srgbClr val="000000"/>
                </a:solidFill>
                <a:latin typeface="GSVFEJ+Poppins Light" panose="02000000000000000000"/>
                <a:cs typeface="GSVFEJ+Poppins Light" panose="02000000000000000000"/>
              </a:rPr>
              <a:t>82</a:t>
            </a:r>
            <a:r>
              <a:rPr sz="1100" spc="27" dirty="0">
                <a:solidFill>
                  <a:srgbClr val="000000"/>
                </a:solidFill>
                <a:latin typeface="GSVFEJ+Poppins Light" panose="02000000000000000000"/>
                <a:cs typeface="GSVFEJ+Poppins Light" panose="02000000000000000000"/>
              </a:rPr>
              <a:t> </a:t>
            </a:r>
            <a:r>
              <a:rPr sz="1100" spc="26" dirty="0">
                <a:solidFill>
                  <a:srgbClr val="000000"/>
                </a:solidFill>
                <a:latin typeface="GSVFEJ+Poppins Light" panose="02000000000000000000"/>
                <a:cs typeface="GSVFEJ+Poppins Light" panose="02000000000000000000"/>
              </a:rPr>
              <a:t>08</a:t>
            </a:r>
            <a:r>
              <a:rPr sz="1100" spc="27" dirty="0">
                <a:solidFill>
                  <a:srgbClr val="000000"/>
                </a:solidFill>
                <a:latin typeface="GSVFEJ+Poppins Light" panose="02000000000000000000"/>
                <a:cs typeface="GSVFEJ+Poppins Light" panose="02000000000000000000"/>
              </a:rPr>
              <a:t> </a:t>
            </a:r>
            <a:r>
              <a:rPr sz="1100" spc="26" dirty="0">
                <a:solidFill>
                  <a:srgbClr val="000000"/>
                </a:solidFill>
                <a:latin typeface="GSVFEJ+Poppins Light" panose="02000000000000000000"/>
                <a:cs typeface="GSVFEJ+Poppins Light" panose="02000000000000000000"/>
              </a:rPr>
              <a:t>04</a:t>
            </a:r>
            <a:endParaRPr sz="1100" spc="26" dirty="0">
              <a:solidFill>
                <a:srgbClr val="000000"/>
              </a:solidFill>
              <a:latin typeface="GSVFEJ+Poppins Light" panose="02000000000000000000"/>
              <a:cs typeface="GSVFEJ+Poppins Light" panose="02000000000000000000"/>
            </a:endParaRPr>
          </a:p>
        </p:txBody>
      </p:sp>
      <p:sp>
        <p:nvSpPr>
          <p:cNvPr id="12" name="object 12"/>
          <p:cNvSpPr txBox="1"/>
          <p:nvPr/>
        </p:nvSpPr>
        <p:spPr>
          <a:xfrm>
            <a:off x="828326" y="6935911"/>
            <a:ext cx="1414736" cy="251460"/>
          </a:xfrm>
          <a:prstGeom prst="rect">
            <a:avLst/>
          </a:prstGeom>
        </p:spPr>
        <p:txBody>
          <a:bodyPr vert="horz" wrap="square" lIns="0" tIns="0" rIns="0" bIns="0" rtlCol="0">
            <a:spAutoFit/>
          </a:bodyPr>
          <a:lstStyle/>
          <a:p>
            <a:pPr marL="0" marR="0">
              <a:lnSpc>
                <a:spcPts val="1965"/>
              </a:lnSpc>
              <a:spcBef>
                <a:spcPts val="0"/>
              </a:spcBef>
              <a:spcAft>
                <a:spcPts val="0"/>
              </a:spcAft>
            </a:pPr>
            <a:r>
              <a:rPr sz="1200" dirty="0">
                <a:solidFill>
                  <a:srgbClr val="000000"/>
                </a:solidFill>
                <a:latin typeface="Arial" panose="020B0604020202020204" pitchFamily="34" charset="0"/>
                <a:cs typeface="Arial" panose="020B0604020202020204" pitchFamily="34" charset="0"/>
              </a:rPr>
              <a:t>Équipe artisti</a:t>
            </a:r>
            <a:r>
              <a:rPr lang="de-DE" sz="1200" dirty="0">
                <a:solidFill>
                  <a:srgbClr val="000000"/>
                </a:solidFill>
                <a:latin typeface="Arial" panose="020B0604020202020204" pitchFamily="34" charset="0"/>
                <a:cs typeface="Arial" panose="020B0604020202020204" pitchFamily="34" charset="0"/>
              </a:rPr>
              <a:t>ca</a:t>
            </a:r>
            <a:endParaRPr lang="de-DE" sz="1200" dirty="0">
              <a:solidFill>
                <a:srgbClr val="000000"/>
              </a:solidFill>
              <a:latin typeface="Arial" panose="020B0604020202020204" pitchFamily="34" charset="0"/>
              <a:cs typeface="Arial" panose="020B0604020202020204" pitchFamily="34" charset="0"/>
            </a:endParaRPr>
          </a:p>
        </p:txBody>
      </p:sp>
      <p:sp>
        <p:nvSpPr>
          <p:cNvPr id="13" name="object 13"/>
          <p:cNvSpPr txBox="1"/>
          <p:nvPr/>
        </p:nvSpPr>
        <p:spPr>
          <a:xfrm>
            <a:off x="755365" y="7304159"/>
            <a:ext cx="1971358" cy="692150"/>
          </a:xfrm>
          <a:prstGeom prst="rect">
            <a:avLst/>
          </a:prstGeom>
        </p:spPr>
        <p:txBody>
          <a:bodyPr vert="horz" wrap="square" lIns="0" tIns="0" rIns="0" bIns="0" rtlCol="0">
            <a:spAutoFit/>
          </a:bodyPr>
          <a:lstStyle/>
          <a:p>
            <a:pPr marL="0" marR="0">
              <a:lnSpc>
                <a:spcPts val="1800"/>
              </a:lnSpc>
              <a:spcBef>
                <a:spcPts val="0"/>
              </a:spcBef>
              <a:spcAft>
                <a:spcPts val="0"/>
              </a:spcAft>
            </a:pPr>
            <a:r>
              <a:rPr sz="1100" spc="26" dirty="0">
                <a:solidFill>
                  <a:srgbClr val="000000"/>
                </a:solidFill>
                <a:latin typeface="GSVFEJ+Poppins Light" panose="02000000000000000000"/>
                <a:cs typeface="GSVFEJ+Poppins Light" panose="02000000000000000000"/>
              </a:rPr>
              <a:t>AMBRA</a:t>
            </a:r>
            <a:r>
              <a:rPr sz="1100" spc="27" dirty="0">
                <a:solidFill>
                  <a:srgbClr val="000000"/>
                </a:solidFill>
                <a:latin typeface="GSVFEJ+Poppins Light" panose="02000000000000000000"/>
                <a:cs typeface="GSVFEJ+Poppins Light" panose="02000000000000000000"/>
              </a:rPr>
              <a:t> </a:t>
            </a:r>
            <a:r>
              <a:rPr sz="1100" spc="26" dirty="0">
                <a:solidFill>
                  <a:srgbClr val="000000"/>
                </a:solidFill>
                <a:latin typeface="GSVFEJ+Poppins Light" panose="02000000000000000000"/>
                <a:cs typeface="GSVFEJ+Poppins Light" panose="02000000000000000000"/>
              </a:rPr>
              <a:t>SENATORE</a:t>
            </a:r>
            <a:endParaRPr sz="1100" spc="26" dirty="0">
              <a:solidFill>
                <a:srgbClr val="000000"/>
              </a:solidFill>
              <a:latin typeface="GSVFEJ+Poppins Light" panose="02000000000000000000"/>
              <a:cs typeface="GSVFEJ+Poppins Light" panose="02000000000000000000"/>
            </a:endParaRPr>
          </a:p>
          <a:p>
            <a:pPr marL="0" marR="0" algn="l">
              <a:lnSpc>
                <a:spcPts val="1800"/>
              </a:lnSpc>
              <a:spcBef>
                <a:spcPts val="0"/>
              </a:spcBef>
              <a:spcAft>
                <a:spcPts val="0"/>
              </a:spcAft>
              <a:buClrTx/>
              <a:buSzTx/>
              <a:buFontTx/>
            </a:pPr>
            <a:r>
              <a:rPr sz="1100" spc="27" dirty="0">
                <a:solidFill>
                  <a:srgbClr val="000000"/>
                </a:solidFill>
                <a:latin typeface="GSVFEJ+Poppins Light" panose="02000000000000000000"/>
                <a:cs typeface="GSVFEJ+Poppins Light" panose="02000000000000000000"/>
              </a:rPr>
              <a:t>Direzione CCN Nantes</a:t>
            </a:r>
            <a:endParaRPr sz="1100" spc="27" dirty="0">
              <a:solidFill>
                <a:srgbClr val="000000"/>
              </a:solidFill>
              <a:latin typeface="GSVFEJ+Poppins Light" panose="02000000000000000000"/>
              <a:cs typeface="GSVFEJ+Poppins Light" panose="02000000000000000000"/>
            </a:endParaRPr>
          </a:p>
          <a:p>
            <a:pPr marL="0" marR="0" algn="l">
              <a:lnSpc>
                <a:spcPts val="1800"/>
              </a:lnSpc>
              <a:spcBef>
                <a:spcPts val="0"/>
              </a:spcBef>
              <a:spcAft>
                <a:spcPts val="0"/>
              </a:spcAft>
              <a:buClrTx/>
              <a:buSzTx/>
              <a:buFontTx/>
            </a:pPr>
            <a:r>
              <a:rPr sz="1100" spc="27" dirty="0">
                <a:solidFill>
                  <a:srgbClr val="000000"/>
                </a:solidFill>
                <a:latin typeface="GSVFEJ+Poppins Light" panose="02000000000000000000"/>
                <a:cs typeface="GSVFEJ+Poppins Light" panose="02000000000000000000"/>
              </a:rPr>
              <a:t>org.senatore@gmail.com</a:t>
            </a:r>
            <a:endParaRPr sz="1100" spc="27" dirty="0">
              <a:solidFill>
                <a:srgbClr val="000000"/>
              </a:solidFill>
              <a:latin typeface="GSVFEJ+Poppins Light" panose="02000000000000000000"/>
              <a:cs typeface="GSVFEJ+Poppins Light" panose="02000000000000000000"/>
              <a:hlinkClick r:id="rId2"/>
            </a:endParaRPr>
          </a:p>
        </p:txBody>
      </p:sp>
      <p:sp>
        <p:nvSpPr>
          <p:cNvPr id="14" name="object 14"/>
          <p:cNvSpPr txBox="1"/>
          <p:nvPr/>
        </p:nvSpPr>
        <p:spPr>
          <a:xfrm>
            <a:off x="828326" y="8234026"/>
            <a:ext cx="3735662" cy="256480"/>
          </a:xfrm>
          <a:prstGeom prst="rect">
            <a:avLst/>
          </a:prstGeom>
        </p:spPr>
        <p:txBody>
          <a:bodyPr vert="horz" wrap="square" lIns="0" tIns="0" rIns="0" bIns="0" rtlCol="0">
            <a:spAutoFit/>
          </a:bodyPr>
          <a:lstStyle/>
          <a:p>
            <a:pPr marL="0" marR="0">
              <a:lnSpc>
                <a:spcPts val="1965"/>
              </a:lnSpc>
              <a:spcBef>
                <a:spcPts val="0"/>
              </a:spcBef>
              <a:spcAft>
                <a:spcPts val="0"/>
              </a:spcAft>
            </a:pPr>
            <a:r>
              <a:rPr lang="it-IT" sz="1200" dirty="0" smtClean="0">
                <a:solidFill>
                  <a:srgbClr val="000000"/>
                </a:solidFill>
                <a:latin typeface="Arial" panose="020B0604020202020204" pitchFamily="34" charset="0"/>
                <a:cs typeface="Arial" panose="020B0604020202020204" pitchFamily="34" charset="0"/>
              </a:rPr>
              <a:t>Comitato scientifico e </a:t>
            </a:r>
            <a:r>
              <a:rPr lang="it-IT" sz="1200" dirty="0" smtClean="0">
                <a:solidFill>
                  <a:srgbClr val="000000"/>
                </a:solidFill>
                <a:latin typeface="Arial" panose="020B0604020202020204" pitchFamily="34" charset="0"/>
                <a:cs typeface="Arial" panose="020B0604020202020204" pitchFamily="34" charset="0"/>
              </a:rPr>
              <a:t>é</a:t>
            </a:r>
            <a:r>
              <a:rPr sz="1200" dirty="0" err="1" smtClean="0">
                <a:solidFill>
                  <a:srgbClr val="000000"/>
                </a:solidFill>
                <a:latin typeface="Arial" panose="020B0604020202020204" pitchFamily="34" charset="0"/>
                <a:cs typeface="Arial" panose="020B0604020202020204" pitchFamily="34" charset="0"/>
              </a:rPr>
              <a:t>quipe</a:t>
            </a:r>
            <a:r>
              <a:rPr sz="1200" dirty="0" smtClean="0">
                <a:solidFill>
                  <a:srgbClr val="000000"/>
                </a:solidFill>
                <a:latin typeface="Arial" panose="020B0604020202020204" pitchFamily="34" charset="0"/>
                <a:cs typeface="Arial" panose="020B0604020202020204" pitchFamily="34" charset="0"/>
              </a:rPr>
              <a:t> </a:t>
            </a:r>
            <a:r>
              <a:rPr sz="1200" dirty="0" err="1" smtClean="0">
                <a:solidFill>
                  <a:srgbClr val="000000"/>
                </a:solidFill>
                <a:latin typeface="Arial" panose="020B0604020202020204" pitchFamily="34" charset="0"/>
                <a:cs typeface="Arial" panose="020B0604020202020204" pitchFamily="34" charset="0"/>
              </a:rPr>
              <a:t>coordina</a:t>
            </a:r>
            <a:r>
              <a:rPr lang="de-DE" sz="1200" dirty="0" err="1" smtClean="0">
                <a:solidFill>
                  <a:srgbClr val="000000"/>
                </a:solidFill>
                <a:latin typeface="Arial" panose="020B0604020202020204" pitchFamily="34" charset="0"/>
                <a:cs typeface="Arial" panose="020B0604020202020204" pitchFamily="34" charset="0"/>
              </a:rPr>
              <a:t>mento</a:t>
            </a:r>
            <a:r>
              <a:rPr sz="1200" dirty="0" smtClean="0">
                <a:solidFill>
                  <a:srgbClr val="000000"/>
                </a:solidFill>
                <a:latin typeface="Arial" panose="020B0604020202020204" pitchFamily="34" charset="0"/>
                <a:cs typeface="Arial" panose="020B0604020202020204" pitchFamily="34" charset="0"/>
              </a:rPr>
              <a:t> </a:t>
            </a:r>
            <a:r>
              <a:rPr sz="1200" dirty="0">
                <a:solidFill>
                  <a:srgbClr val="000000"/>
                </a:solidFill>
                <a:latin typeface="Arial" panose="020B0604020202020204" pitchFamily="34" charset="0"/>
                <a:cs typeface="Arial" panose="020B0604020202020204" pitchFamily="34" charset="0"/>
              </a:rPr>
              <a:t>Itali</a:t>
            </a:r>
            <a:r>
              <a:rPr lang="de-DE" sz="1200" dirty="0">
                <a:solidFill>
                  <a:srgbClr val="000000"/>
                </a:solidFill>
                <a:latin typeface="Arial" panose="020B0604020202020204" pitchFamily="34" charset="0"/>
                <a:cs typeface="Arial" panose="020B0604020202020204" pitchFamily="34" charset="0"/>
              </a:rPr>
              <a:t>a</a:t>
            </a:r>
            <a:endParaRPr lang="de-DE" sz="1200" dirty="0">
              <a:solidFill>
                <a:srgbClr val="000000"/>
              </a:solidFill>
              <a:latin typeface="Arial" panose="020B0604020202020204" pitchFamily="34" charset="0"/>
              <a:cs typeface="Arial" panose="020B0604020202020204" pitchFamily="34" charset="0"/>
            </a:endParaRPr>
          </a:p>
        </p:txBody>
      </p:sp>
      <p:sp>
        <p:nvSpPr>
          <p:cNvPr id="15" name="object 15"/>
          <p:cNvSpPr txBox="1"/>
          <p:nvPr/>
        </p:nvSpPr>
        <p:spPr>
          <a:xfrm>
            <a:off x="747395" y="9595485"/>
            <a:ext cx="5097780" cy="923290"/>
          </a:xfrm>
          <a:prstGeom prst="rect">
            <a:avLst/>
          </a:prstGeom>
        </p:spPr>
        <p:txBody>
          <a:bodyPr vert="horz" wrap="square" lIns="0" tIns="0" rIns="0" bIns="0" rtlCol="0">
            <a:spAutoFit/>
          </a:bodyPr>
          <a:lstStyle/>
          <a:p>
            <a:pPr marL="0" marR="0">
              <a:lnSpc>
                <a:spcPts val="1800"/>
              </a:lnSpc>
              <a:spcBef>
                <a:spcPts val="0"/>
              </a:spcBef>
              <a:spcAft>
                <a:spcPts val="0"/>
              </a:spcAft>
            </a:pPr>
            <a:r>
              <a:rPr sz="1100" spc="26" dirty="0">
                <a:solidFill>
                  <a:srgbClr val="000000"/>
                </a:solidFill>
                <a:latin typeface="GSVFEJ+Poppins Light" panose="02000000000000000000"/>
                <a:cs typeface="GSVFEJ+Poppins Light" panose="02000000000000000000"/>
              </a:rPr>
              <a:t>CHARLOTTE</a:t>
            </a:r>
            <a:r>
              <a:rPr sz="1100" spc="27" dirty="0">
                <a:solidFill>
                  <a:srgbClr val="000000"/>
                </a:solidFill>
                <a:latin typeface="GSVFEJ+Poppins Light" panose="02000000000000000000"/>
                <a:cs typeface="GSVFEJ+Poppins Light" panose="02000000000000000000"/>
              </a:rPr>
              <a:t> </a:t>
            </a:r>
            <a:r>
              <a:rPr sz="1100" spc="26" dirty="0" smtClean="0">
                <a:solidFill>
                  <a:srgbClr val="000000"/>
                </a:solidFill>
                <a:latin typeface="GSVFEJ+Poppins Light" panose="02000000000000000000"/>
                <a:cs typeface="GSVFEJ+Poppins Light" panose="02000000000000000000"/>
              </a:rPr>
              <a:t>GSCHWANDTNER</a:t>
            </a:r>
            <a:endParaRPr lang="it-IT" sz="1100" spc="26" dirty="0" smtClean="0">
              <a:solidFill>
                <a:srgbClr val="000000"/>
              </a:solidFill>
              <a:latin typeface="GSVFEJ+Poppins Light" panose="02000000000000000000"/>
              <a:cs typeface="GSVFEJ+Poppins Light" panose="02000000000000000000"/>
            </a:endParaRPr>
          </a:p>
          <a:p>
            <a:pPr>
              <a:lnSpc>
                <a:spcPts val="1800"/>
              </a:lnSpc>
            </a:pPr>
            <a:r>
              <a:rPr lang="it-IT" sz="1100" spc="26" dirty="0" smtClean="0">
                <a:solidFill>
                  <a:srgbClr val="000000"/>
                </a:solidFill>
                <a:latin typeface="GSVFEJ+Poppins Light" panose="02000000000000000000"/>
                <a:cs typeface="GSVFEJ+Poppins Light" panose="02000000000000000000"/>
              </a:rPr>
              <a:t>Università degli Studi di Torino, </a:t>
            </a:r>
            <a:r>
              <a:rPr lang="it-IT" sz="1100" spc="27" dirty="0" smtClean="0">
                <a:solidFill>
                  <a:srgbClr val="000000"/>
                </a:solidFill>
                <a:latin typeface="GSVFEJ+Poppins Light" panose="02000000000000000000"/>
                <a:cs typeface="GSVFEJ+Poppins Light" panose="02000000000000000000"/>
              </a:rPr>
              <a:t>Dipartimento di Studi Umanistici</a:t>
            </a:r>
            <a:endParaRPr sz="1100" spc="26" dirty="0">
              <a:solidFill>
                <a:srgbClr val="000000"/>
              </a:solidFill>
              <a:latin typeface="GSVFEJ+Poppins Light" panose="02000000000000000000"/>
              <a:cs typeface="GSVFEJ+Poppins Light" panose="02000000000000000000"/>
            </a:endParaRPr>
          </a:p>
          <a:p>
            <a:pPr marL="0" marR="0" algn="l">
              <a:lnSpc>
                <a:spcPts val="1800"/>
              </a:lnSpc>
              <a:spcBef>
                <a:spcPts val="0"/>
              </a:spcBef>
              <a:spcAft>
                <a:spcPts val="0"/>
              </a:spcAft>
              <a:buClrTx/>
              <a:buSzTx/>
              <a:buFontTx/>
            </a:pPr>
            <a:r>
              <a:rPr lang="it-IT" sz="1100" spc="27" dirty="0" smtClean="0">
                <a:solidFill>
                  <a:srgbClr val="000000"/>
                </a:solidFill>
                <a:latin typeface="GSVFEJ+Poppins Light" panose="02000000000000000000"/>
                <a:cs typeface="GSVFEJ+Poppins Light" panose="02000000000000000000"/>
              </a:rPr>
              <a:t>C</a:t>
            </a:r>
            <a:r>
              <a:rPr sz="1100" spc="27" dirty="0" err="1" smtClean="0">
                <a:solidFill>
                  <a:srgbClr val="000000"/>
                </a:solidFill>
                <a:latin typeface="GSVFEJ+Poppins Light" panose="02000000000000000000"/>
                <a:cs typeface="GSVFEJ+Poppins Light" panose="02000000000000000000"/>
              </a:rPr>
              <a:t>oordinatrice</a:t>
            </a:r>
            <a:r>
              <a:rPr lang="it-IT" sz="1100" spc="27" dirty="0" smtClean="0">
                <a:solidFill>
                  <a:srgbClr val="000000"/>
                </a:solidFill>
                <a:latin typeface="GSVFEJ+Poppins Light" panose="02000000000000000000"/>
                <a:cs typeface="GSVFEJ+Poppins Light" panose="02000000000000000000"/>
              </a:rPr>
              <a:t> indipendente</a:t>
            </a:r>
            <a:r>
              <a:rPr sz="1100" spc="27" dirty="0" smtClean="0">
                <a:solidFill>
                  <a:srgbClr val="000000"/>
                </a:solidFill>
                <a:latin typeface="GSVFEJ+Poppins Light" panose="02000000000000000000"/>
                <a:cs typeface="GSVFEJ+Poppins Light" panose="02000000000000000000"/>
              </a:rPr>
              <a:t> </a:t>
            </a:r>
            <a:r>
              <a:rPr sz="1100" spc="27" dirty="0">
                <a:solidFill>
                  <a:srgbClr val="000000"/>
                </a:solidFill>
                <a:latin typeface="GSVFEJ+Poppins Light" panose="02000000000000000000"/>
                <a:cs typeface="GSVFEJ+Poppins Light" panose="02000000000000000000"/>
              </a:rPr>
              <a:t>di progetti culturali</a:t>
            </a:r>
            <a:endParaRPr sz="1100" spc="27" dirty="0">
              <a:solidFill>
                <a:srgbClr val="000000"/>
              </a:solidFill>
              <a:latin typeface="GSVFEJ+Poppins Light" panose="02000000000000000000"/>
              <a:cs typeface="GSVFEJ+Poppins Light" panose="02000000000000000000"/>
            </a:endParaRPr>
          </a:p>
          <a:p>
            <a:pPr marL="0" marR="0">
              <a:lnSpc>
                <a:spcPts val="1800"/>
              </a:lnSpc>
              <a:spcBef>
                <a:spcPts val="0"/>
              </a:spcBef>
              <a:spcAft>
                <a:spcPts val="0"/>
              </a:spcAft>
            </a:pPr>
            <a:r>
              <a:rPr sz="1100" spc="27" dirty="0">
                <a:solidFill>
                  <a:srgbClr val="000000"/>
                </a:solidFill>
                <a:latin typeface="GSVFEJ+Poppins Light" panose="02000000000000000000"/>
                <a:cs typeface="GSVFEJ+Poppins Light" panose="02000000000000000000"/>
              </a:rPr>
              <a:t>mariecharlotte.gschwandtner@unito.it</a:t>
            </a:r>
            <a:endParaRPr sz="1100" spc="27" dirty="0">
              <a:solidFill>
                <a:srgbClr val="000000"/>
              </a:solidFill>
              <a:latin typeface="GSVFEJ+Poppins Light" panose="02000000000000000000"/>
              <a:cs typeface="GSVFEJ+Poppins Light" panose="02000000000000000000"/>
            </a:endParaRPr>
          </a:p>
        </p:txBody>
      </p:sp>
      <p:sp>
        <p:nvSpPr>
          <p:cNvPr id="16" name="object 16"/>
          <p:cNvSpPr txBox="1"/>
          <p:nvPr/>
        </p:nvSpPr>
        <p:spPr>
          <a:xfrm>
            <a:off x="747564" y="8659068"/>
            <a:ext cx="5320792" cy="923330"/>
          </a:xfrm>
          <a:prstGeom prst="rect">
            <a:avLst/>
          </a:prstGeom>
        </p:spPr>
        <p:txBody>
          <a:bodyPr vert="horz" wrap="square" lIns="0" tIns="0" rIns="0" bIns="0" rtlCol="0">
            <a:spAutoFit/>
          </a:bodyPr>
          <a:lstStyle/>
          <a:p>
            <a:pPr marL="0" marR="0">
              <a:lnSpc>
                <a:spcPts val="1800"/>
              </a:lnSpc>
              <a:spcBef>
                <a:spcPts val="0"/>
              </a:spcBef>
              <a:spcAft>
                <a:spcPts val="0"/>
              </a:spcAft>
            </a:pPr>
            <a:r>
              <a:rPr lang="it-IT" sz="1100" spc="27" dirty="0" smtClean="0">
                <a:solidFill>
                  <a:srgbClr val="000000"/>
                </a:solidFill>
                <a:latin typeface="GSVFEJ+Poppins Light" panose="02000000000000000000"/>
                <a:cs typeface="GSVFEJ+Poppins Light" panose="02000000000000000000"/>
              </a:rPr>
              <a:t>ALESSANDRO PONTREMOLI, </a:t>
            </a:r>
            <a:r>
              <a:rPr sz="1100" spc="27" dirty="0" smtClean="0">
                <a:solidFill>
                  <a:srgbClr val="000000"/>
                </a:solidFill>
                <a:latin typeface="GSVFEJ+Poppins Light" panose="02000000000000000000"/>
                <a:cs typeface="GSVFEJ+Poppins Light" panose="02000000000000000000"/>
              </a:rPr>
              <a:t>RITA </a:t>
            </a:r>
            <a:r>
              <a:rPr sz="1100" spc="26" dirty="0" smtClean="0">
                <a:solidFill>
                  <a:srgbClr val="000000"/>
                </a:solidFill>
                <a:latin typeface="GSVFEJ+Poppins Light" panose="02000000000000000000"/>
                <a:cs typeface="GSVFEJ+Poppins Light" panose="02000000000000000000"/>
              </a:rPr>
              <a:t>MARIA</a:t>
            </a:r>
            <a:r>
              <a:rPr sz="1100" spc="27" dirty="0" smtClean="0">
                <a:solidFill>
                  <a:srgbClr val="000000"/>
                </a:solidFill>
                <a:latin typeface="GSVFEJ+Poppins Light" panose="02000000000000000000"/>
                <a:cs typeface="GSVFEJ+Poppins Light" panose="02000000000000000000"/>
              </a:rPr>
              <a:t> FABRIS</a:t>
            </a:r>
            <a:endParaRPr sz="1100" spc="27" dirty="0">
              <a:solidFill>
                <a:srgbClr val="000000"/>
              </a:solidFill>
              <a:latin typeface="GSVFEJ+Poppins Light" panose="02000000000000000000"/>
              <a:cs typeface="GSVFEJ+Poppins Light" panose="02000000000000000000"/>
            </a:endParaRPr>
          </a:p>
          <a:p>
            <a:pPr marL="0" marR="0" algn="l">
              <a:lnSpc>
                <a:spcPts val="1800"/>
              </a:lnSpc>
              <a:spcBef>
                <a:spcPts val="0"/>
              </a:spcBef>
              <a:spcAft>
                <a:spcPts val="0"/>
              </a:spcAft>
              <a:buClrTx/>
              <a:buSzTx/>
              <a:buFontTx/>
            </a:pPr>
            <a:r>
              <a:rPr lang="it-IT" sz="1100" spc="27" dirty="0" smtClean="0">
                <a:solidFill>
                  <a:srgbClr val="000000"/>
                </a:solidFill>
                <a:latin typeface="GSVFEJ+Poppins Light" panose="02000000000000000000"/>
                <a:cs typeface="GSVFEJ+Poppins Light" panose="02000000000000000000"/>
              </a:rPr>
              <a:t>Università degli Studi di Torino, Dipartimento di Studi Umanistici</a:t>
            </a:r>
            <a:endParaRPr lang="it-IT" sz="1100" spc="27" dirty="0" smtClean="0">
              <a:solidFill>
                <a:srgbClr val="000000"/>
              </a:solidFill>
              <a:latin typeface="GSVFEJ+Poppins Light" panose="02000000000000000000"/>
              <a:cs typeface="GSVFEJ+Poppins Light" panose="02000000000000000000"/>
            </a:endParaRPr>
          </a:p>
          <a:p>
            <a:pPr marL="0" marR="0" algn="l">
              <a:lnSpc>
                <a:spcPts val="1800"/>
              </a:lnSpc>
              <a:spcBef>
                <a:spcPts val="0"/>
              </a:spcBef>
              <a:spcAft>
                <a:spcPts val="0"/>
              </a:spcAft>
              <a:buClrTx/>
              <a:buSzTx/>
              <a:buFontTx/>
            </a:pPr>
            <a:r>
              <a:rPr lang="it-IT" sz="1100" spc="27" dirty="0" smtClean="0">
                <a:solidFill>
                  <a:srgbClr val="000000"/>
                </a:solidFill>
                <a:latin typeface="GSVFEJ+Poppins Light" panose="02000000000000000000"/>
                <a:cs typeface="GSVFEJ+Poppins Light" panose="02000000000000000000"/>
              </a:rPr>
              <a:t>a</a:t>
            </a:r>
            <a:r>
              <a:rPr lang="it-IT" sz="1100" spc="27" dirty="0" smtClean="0">
                <a:solidFill>
                  <a:srgbClr val="000000"/>
                </a:solidFill>
                <a:latin typeface="GSVFEJ+Poppins Light" panose="02000000000000000000"/>
                <a:cs typeface="GSVFEJ+Poppins Light" panose="02000000000000000000"/>
              </a:rPr>
              <a:t>lessandro.pontremoli@unito.it</a:t>
            </a:r>
            <a:endParaRPr sz="1100" spc="27" dirty="0">
              <a:solidFill>
                <a:srgbClr val="000000"/>
              </a:solidFill>
              <a:latin typeface="GSVFEJ+Poppins Light" panose="02000000000000000000"/>
              <a:cs typeface="GSVFEJ+Poppins Light" panose="02000000000000000000"/>
            </a:endParaRPr>
          </a:p>
          <a:p>
            <a:pPr marL="0" marR="0">
              <a:lnSpc>
                <a:spcPts val="1800"/>
              </a:lnSpc>
              <a:spcBef>
                <a:spcPts val="0"/>
              </a:spcBef>
              <a:spcAft>
                <a:spcPts val="0"/>
              </a:spcAft>
            </a:pPr>
            <a:r>
              <a:rPr sz="1100" spc="27" dirty="0">
                <a:solidFill>
                  <a:srgbClr val="000000"/>
                </a:solidFill>
                <a:latin typeface="GSVFEJ+Poppins Light" panose="02000000000000000000"/>
                <a:cs typeface="GSVFEJ+Poppins Light" panose="02000000000000000000"/>
              </a:rPr>
              <a:t>ritamaria.fabris@unito.it</a:t>
            </a:r>
            <a:endParaRPr sz="1100" spc="27" dirty="0">
              <a:solidFill>
                <a:srgbClr val="000000"/>
              </a:solidFill>
              <a:latin typeface="GSVFEJ+Poppins Light" panose="02000000000000000000"/>
              <a:cs typeface="GSVFEJ+Poppins Light" panose="02000000000000000000"/>
            </a:endParaRPr>
          </a:p>
        </p:txBody>
      </p:sp>
      <p:pic>
        <p:nvPicPr>
          <p:cNvPr id="17" name="Immagine 16" descr="Logo_DAMS_2021.png"/>
          <p:cNvPicPr>
            <a:picLocks noChangeAspect="1"/>
          </p:cNvPicPr>
          <p:nvPr/>
        </p:nvPicPr>
        <p:blipFill>
          <a:blip r:embed="rId3" cstate="print"/>
          <a:stretch>
            <a:fillRect/>
          </a:stretch>
        </p:blipFill>
        <p:spPr>
          <a:xfrm>
            <a:off x="6008221" y="9787701"/>
            <a:ext cx="587359" cy="576064"/>
          </a:xfrm>
          <a:prstGeom prst="rect">
            <a:avLst/>
          </a:prstGeom>
        </p:spPr>
      </p:pic>
      <p:pic>
        <p:nvPicPr>
          <p:cNvPr id="18" name="Immagine 17" descr="studium_logo_r.jpg"/>
          <p:cNvPicPr>
            <a:picLocks noChangeAspect="1"/>
          </p:cNvPicPr>
          <p:nvPr/>
        </p:nvPicPr>
        <p:blipFill>
          <a:blip r:embed="rId4" cstate="print"/>
          <a:stretch>
            <a:fillRect/>
          </a:stretch>
        </p:blipFill>
        <p:spPr>
          <a:xfrm>
            <a:off x="5976853" y="9132644"/>
            <a:ext cx="618934" cy="504056"/>
          </a:xfrm>
          <a:prstGeom prst="rect">
            <a:avLst/>
          </a:prstGeom>
        </p:spPr>
      </p:pic>
      <p:pic>
        <p:nvPicPr>
          <p:cNvPr id="19" name="Immagine 18" descr="LogoUnito_Orizzontale_ColoreNUOVO.png"/>
          <p:cNvPicPr>
            <a:picLocks noChangeAspect="1"/>
          </p:cNvPicPr>
          <p:nvPr/>
        </p:nvPicPr>
        <p:blipFill>
          <a:blip r:embed="rId5" cstate="print"/>
          <a:stretch>
            <a:fillRect/>
          </a:stretch>
        </p:blipFill>
        <p:spPr>
          <a:xfrm>
            <a:off x="5787752" y="8514417"/>
            <a:ext cx="927584" cy="61838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43800" cy="10684418"/>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755650" y="951865"/>
            <a:ext cx="4429760" cy="419735"/>
          </a:xfrm>
          <a:prstGeom prst="rect">
            <a:avLst/>
          </a:prstGeom>
        </p:spPr>
        <p:txBody>
          <a:bodyPr vert="horz" wrap="square" lIns="0" tIns="0" rIns="0" bIns="0" rtlCol="0">
            <a:spAutoFit/>
          </a:bodyPr>
          <a:lstStyle/>
          <a:p>
            <a:pPr marL="0" marR="0">
              <a:lnSpc>
                <a:spcPts val="3275"/>
              </a:lnSpc>
              <a:spcBef>
                <a:spcPts val="0"/>
              </a:spcBef>
              <a:spcAft>
                <a:spcPts val="0"/>
              </a:spcAft>
            </a:pPr>
            <a:r>
              <a:rPr sz="2400" b="1" dirty="0" smtClean="0">
                <a:latin typeface="Arial" panose="020B0604020202020204" pitchFamily="34" charset="0"/>
                <a:cs typeface="Arial" panose="020B0604020202020204" pitchFamily="34" charset="0"/>
              </a:rPr>
              <a:t>Pr</a:t>
            </a:r>
            <a:r>
              <a:rPr lang="it-IT" sz="2400" b="1" dirty="0" smtClean="0">
                <a:latin typeface="Arial" panose="020B0604020202020204" pitchFamily="34" charset="0"/>
                <a:cs typeface="Arial" panose="020B0604020202020204" pitchFamily="34" charset="0"/>
              </a:rPr>
              <a:t>e</a:t>
            </a:r>
            <a:r>
              <a:rPr sz="2400" b="1" dirty="0" err="1" smtClean="0">
                <a:latin typeface="Arial" panose="020B0604020202020204" pitchFamily="34" charset="0"/>
                <a:cs typeface="Arial" panose="020B0604020202020204" pitchFamily="34" charset="0"/>
              </a:rPr>
              <a:t>senta</a:t>
            </a:r>
            <a:r>
              <a:rPr lang="it-IT" sz="2400" b="1" dirty="0" smtClean="0">
                <a:latin typeface="Arial" panose="020B0604020202020204" pitchFamily="34" charset="0"/>
                <a:cs typeface="Arial" panose="020B0604020202020204" pitchFamily="34" charset="0"/>
              </a:rPr>
              <a:t>z</a:t>
            </a:r>
            <a:r>
              <a:rPr sz="2400" b="1" dirty="0" smtClean="0">
                <a:latin typeface="Arial" panose="020B0604020202020204" pitchFamily="34" charset="0"/>
                <a:cs typeface="Arial" panose="020B0604020202020204" pitchFamily="34" charset="0"/>
              </a:rPr>
              <a:t>ion</a:t>
            </a:r>
            <a:r>
              <a:rPr lang="it-IT" sz="2400" b="1" dirty="0" smtClean="0">
                <a:latin typeface="Arial" panose="020B0604020202020204" pitchFamily="34" charset="0"/>
                <a:cs typeface="Arial" panose="020B0604020202020204" pitchFamily="34" charset="0"/>
              </a:rPr>
              <a:t>e</a:t>
            </a:r>
            <a:r>
              <a:rPr sz="2400" b="1" dirty="0" smtClean="0">
                <a:latin typeface="Arial" panose="020B0604020202020204" pitchFamily="34" charset="0"/>
                <a:cs typeface="Arial" panose="020B0604020202020204" pitchFamily="34" charset="0"/>
              </a:rPr>
              <a:t> d</a:t>
            </a:r>
            <a:r>
              <a:rPr lang="it-IT" sz="2400" b="1" dirty="0" err="1" smtClean="0">
                <a:latin typeface="Arial" panose="020B0604020202020204" pitchFamily="34" charset="0"/>
                <a:cs typeface="Arial" panose="020B0604020202020204" pitchFamily="34" charset="0"/>
              </a:rPr>
              <a:t>el</a:t>
            </a:r>
            <a:r>
              <a:rPr sz="2400" b="1" dirty="0" smtClean="0">
                <a:latin typeface="Arial" panose="020B0604020202020204" pitchFamily="34" charset="0"/>
                <a:cs typeface="Arial" panose="020B0604020202020204" pitchFamily="34" charset="0"/>
              </a:rPr>
              <a:t> pro</a:t>
            </a:r>
            <a:r>
              <a:rPr lang="it-IT" sz="2400" b="1" dirty="0" smtClean="0">
                <a:latin typeface="Arial" panose="020B0604020202020204" pitchFamily="34" charset="0"/>
                <a:cs typeface="Arial" panose="020B0604020202020204" pitchFamily="34" charset="0"/>
              </a:rPr>
              <a:t>getto</a:t>
            </a:r>
            <a:endParaRPr lang="it-IT" sz="2400" b="1" dirty="0" smtClean="0">
              <a:latin typeface="Arial" panose="020B0604020202020204" pitchFamily="34" charset="0"/>
              <a:cs typeface="Arial" panose="020B0604020202020204" pitchFamily="34" charset="0"/>
            </a:endParaRPr>
          </a:p>
        </p:txBody>
      </p:sp>
      <p:sp>
        <p:nvSpPr>
          <p:cNvPr id="4" name="object 4"/>
          <p:cNvSpPr txBox="1"/>
          <p:nvPr/>
        </p:nvSpPr>
        <p:spPr>
          <a:xfrm>
            <a:off x="828613" y="1812555"/>
            <a:ext cx="5920955" cy="1057910"/>
          </a:xfrm>
          <a:prstGeom prst="rect">
            <a:avLst/>
          </a:prstGeom>
        </p:spPr>
        <p:txBody>
          <a:bodyPr vert="horz" wrap="square" lIns="0" tIns="0" rIns="0" bIns="0" rtlCol="0">
            <a:spAutoFit/>
          </a:bodyPr>
          <a:lstStyle/>
          <a:p>
            <a:pPr>
              <a:lnSpc>
                <a:spcPts val="1650"/>
              </a:lnSpc>
            </a:pPr>
            <a:r>
              <a:rPr lang="it-IT" sz="1100" spc="27" dirty="0" smtClean="0">
                <a:solidFill>
                  <a:srgbClr val="000000"/>
                </a:solidFill>
                <a:latin typeface="MNIKSD+Poppins Light" panose="02000000000000000000"/>
                <a:cs typeface="MNIKSD+Poppins Light" panose="02000000000000000000"/>
              </a:rPr>
              <a:t>Il progetto </a:t>
            </a:r>
            <a:r>
              <a:rPr lang="it-IT" sz="1100" spc="27" dirty="0" err="1" smtClean="0">
                <a:solidFill>
                  <a:srgbClr val="000000"/>
                </a:solidFill>
                <a:latin typeface="MNIKSD+Poppins Light" panose="02000000000000000000"/>
                <a:cs typeface="MNIKSD+Poppins Light" panose="02000000000000000000"/>
              </a:rPr>
              <a:t>Envol</a:t>
            </a:r>
            <a:r>
              <a:rPr lang="it-IT" sz="1100" spc="27" dirty="0" smtClean="0">
                <a:solidFill>
                  <a:srgbClr val="000000"/>
                </a:solidFill>
                <a:latin typeface="MNIKSD+Poppins Light" panose="02000000000000000000"/>
                <a:cs typeface="MNIKSD+Poppins Light" panose="02000000000000000000"/>
              </a:rPr>
              <a:t>, avviato dal Conservatorio Eric </a:t>
            </a:r>
            <a:r>
              <a:rPr lang="it-IT" sz="1100" spc="27" dirty="0" err="1" smtClean="0">
                <a:solidFill>
                  <a:srgbClr val="000000"/>
                </a:solidFill>
                <a:latin typeface="MNIKSD+Poppins Light" panose="02000000000000000000"/>
                <a:cs typeface="MNIKSD+Poppins Light" panose="02000000000000000000"/>
              </a:rPr>
              <a:t>Satie</a:t>
            </a:r>
            <a:r>
              <a:rPr lang="it-IT" sz="1100" spc="27" dirty="0" smtClean="0">
                <a:solidFill>
                  <a:srgbClr val="000000"/>
                </a:solidFill>
                <a:latin typeface="MNIKSD+Poppins Light" panose="02000000000000000000"/>
                <a:cs typeface="MNIKSD+Poppins Light" panose="02000000000000000000"/>
              </a:rPr>
              <a:t> di </a:t>
            </a:r>
            <a:r>
              <a:rPr lang="it-IT" sz="1100" spc="27" dirty="0" err="1" smtClean="0">
                <a:solidFill>
                  <a:srgbClr val="000000"/>
                </a:solidFill>
                <a:latin typeface="MNIKSD+Poppins Light" panose="02000000000000000000"/>
                <a:cs typeface="MNIKSD+Poppins Light" panose="02000000000000000000"/>
              </a:rPr>
              <a:t>Bagnolet</a:t>
            </a:r>
            <a:r>
              <a:rPr lang="it-IT" sz="1100" spc="27" dirty="0" smtClean="0">
                <a:solidFill>
                  <a:srgbClr val="000000"/>
                </a:solidFill>
                <a:latin typeface="MNIKSD+Poppins Light" panose="02000000000000000000"/>
                <a:cs typeface="MNIKSD+Poppins Light" panose="02000000000000000000"/>
              </a:rPr>
              <a:t> in collaborazione con i </a:t>
            </a:r>
            <a:r>
              <a:rPr lang="it-IT" sz="1100" spc="27" dirty="0" err="1" smtClean="0">
                <a:solidFill>
                  <a:srgbClr val="000000"/>
                </a:solidFill>
                <a:latin typeface="MNIKSD+Poppins Light" panose="02000000000000000000"/>
                <a:cs typeface="MNIKSD+Poppins Light" panose="02000000000000000000"/>
              </a:rPr>
              <a:t>Rencontres</a:t>
            </a:r>
            <a:r>
              <a:rPr lang="it-IT" sz="1100" spc="27" dirty="0" smtClean="0">
                <a:solidFill>
                  <a:srgbClr val="000000"/>
                </a:solidFill>
                <a:latin typeface="MNIKSD+Poppins Light" panose="02000000000000000000"/>
                <a:cs typeface="MNIKSD+Poppins Light" panose="02000000000000000000"/>
              </a:rPr>
              <a:t> </a:t>
            </a:r>
            <a:r>
              <a:rPr lang="it-IT" sz="1100" spc="27" dirty="0" err="1" smtClean="0">
                <a:solidFill>
                  <a:srgbClr val="000000"/>
                </a:solidFill>
                <a:latin typeface="MNIKSD+Poppins Light" panose="02000000000000000000"/>
                <a:cs typeface="MNIKSD+Poppins Light" panose="02000000000000000000"/>
              </a:rPr>
              <a:t>chorégraphiques</a:t>
            </a:r>
            <a:r>
              <a:rPr lang="it-IT" sz="1100" spc="27" dirty="0" smtClean="0">
                <a:solidFill>
                  <a:srgbClr val="000000"/>
                </a:solidFill>
                <a:latin typeface="MNIKSD+Poppins Light" panose="02000000000000000000"/>
                <a:cs typeface="MNIKSD+Poppins Light" panose="02000000000000000000"/>
              </a:rPr>
              <a:t> </a:t>
            </a:r>
            <a:r>
              <a:rPr lang="it-IT" sz="1100" spc="27" dirty="0" err="1" smtClean="0">
                <a:solidFill>
                  <a:srgbClr val="000000"/>
                </a:solidFill>
                <a:latin typeface="MNIKSD+Poppins Light" panose="02000000000000000000"/>
                <a:cs typeface="MNIKSD+Poppins Light" panose="02000000000000000000"/>
              </a:rPr>
              <a:t>internationales</a:t>
            </a:r>
            <a:r>
              <a:rPr lang="it-IT" sz="1100" spc="27" dirty="0" smtClean="0">
                <a:solidFill>
                  <a:srgbClr val="000000"/>
                </a:solidFill>
                <a:latin typeface="MNIKSD+Poppins Light" panose="02000000000000000000"/>
                <a:cs typeface="MNIKSD+Poppins Light" panose="02000000000000000000"/>
              </a:rPr>
              <a:t> de </a:t>
            </a:r>
            <a:r>
              <a:rPr lang="it-IT" sz="1100" spc="27" dirty="0" err="1" smtClean="0">
                <a:solidFill>
                  <a:srgbClr val="000000"/>
                </a:solidFill>
                <a:latin typeface="MNIKSD+Poppins Light" panose="02000000000000000000"/>
                <a:cs typeface="MNIKSD+Poppins Light" panose="02000000000000000000"/>
              </a:rPr>
              <a:t>Seine-Saint-Denis</a:t>
            </a:r>
            <a:r>
              <a:rPr lang="it-IT" sz="1100" spc="27" dirty="0" smtClean="0">
                <a:solidFill>
                  <a:srgbClr val="000000"/>
                </a:solidFill>
                <a:latin typeface="MNIKSD+Poppins Light" panose="02000000000000000000"/>
                <a:cs typeface="MNIKSD+Poppins Light" panose="02000000000000000000"/>
              </a:rPr>
              <a:t>, ha l'obiettivo di consentire a giovani francesi e italiani con la passione per la danza e la musica di unirsi in un processo di coreografia collettiva, orchestrato da Ambra Senatore.</a:t>
            </a:r>
            <a:endParaRPr sz="1100" spc="27" dirty="0">
              <a:solidFill>
                <a:srgbClr val="000000"/>
              </a:solidFill>
              <a:latin typeface="MNIKSD+Poppins Light" panose="02000000000000000000"/>
              <a:cs typeface="MNIKSD+Poppins Light" panose="02000000000000000000"/>
            </a:endParaRPr>
          </a:p>
        </p:txBody>
      </p:sp>
      <p:sp>
        <p:nvSpPr>
          <p:cNvPr id="5" name="object 5"/>
          <p:cNvSpPr txBox="1"/>
          <p:nvPr/>
        </p:nvSpPr>
        <p:spPr>
          <a:xfrm>
            <a:off x="828613" y="3068799"/>
            <a:ext cx="6028104" cy="1057910"/>
          </a:xfrm>
          <a:prstGeom prst="rect">
            <a:avLst/>
          </a:prstGeom>
        </p:spPr>
        <p:txBody>
          <a:bodyPr vert="horz" wrap="square" lIns="0" tIns="0" rIns="0" bIns="0" rtlCol="0">
            <a:spAutoFit/>
          </a:bodyPr>
          <a:lstStyle/>
          <a:p>
            <a:pPr>
              <a:lnSpc>
                <a:spcPts val="1650"/>
              </a:lnSpc>
            </a:pPr>
            <a:r>
              <a:rPr lang="it-IT" sz="1100" spc="27" dirty="0" smtClean="0">
                <a:solidFill>
                  <a:srgbClr val="000000"/>
                </a:solidFill>
                <a:latin typeface="MNIKSD+Poppins Light" panose="02000000000000000000"/>
                <a:cs typeface="MNIKSD+Poppins Light" panose="02000000000000000000"/>
              </a:rPr>
              <a:t>Il progetto consentirà ai giovani di arricchire la loro esperienza di artisti dilettanti a stretto contatto con una coreografa professionista e con il suo universo artistico. Sarà favorito inoltre l’incontro tra le culture francese e italiana e i partecipanti potranno condividere l'esperienza di esibirsi insieme in occasione di diversi spettacoli nella primavera e nell'autunno del 2024.</a:t>
            </a:r>
            <a:endParaRPr sz="1100" spc="26" dirty="0">
              <a:solidFill>
                <a:srgbClr val="000000"/>
              </a:solidFill>
              <a:latin typeface="MNIKSD+Poppins Light" panose="02000000000000000000"/>
              <a:cs typeface="MNIKSD+Poppins Light" panose="02000000000000000000"/>
            </a:endParaRPr>
          </a:p>
        </p:txBody>
      </p:sp>
      <p:sp>
        <p:nvSpPr>
          <p:cNvPr id="6" name="object 6"/>
          <p:cNvSpPr txBox="1"/>
          <p:nvPr/>
        </p:nvSpPr>
        <p:spPr>
          <a:xfrm>
            <a:off x="901288" y="4712657"/>
            <a:ext cx="3014628" cy="377825"/>
          </a:xfrm>
          <a:prstGeom prst="rect">
            <a:avLst/>
          </a:prstGeom>
        </p:spPr>
        <p:txBody>
          <a:bodyPr vert="horz" wrap="square" lIns="0" tIns="0" rIns="0" bIns="0" rtlCol="0">
            <a:spAutoFit/>
          </a:bodyPr>
          <a:lstStyle/>
          <a:p>
            <a:pPr marL="0" marR="0">
              <a:lnSpc>
                <a:spcPts val="2950"/>
              </a:lnSpc>
              <a:spcBef>
                <a:spcPts val="0"/>
              </a:spcBef>
              <a:spcAft>
                <a:spcPts val="0"/>
              </a:spcAft>
            </a:pPr>
            <a:r>
              <a:rPr dirty="0" smtClean="0">
                <a:latin typeface="Arial" panose="020B0604020202020204" pitchFamily="34" charset="0"/>
                <a:cs typeface="Arial" panose="020B0604020202020204" pitchFamily="34" charset="0"/>
              </a:rPr>
              <a:t>L</a:t>
            </a:r>
            <a:r>
              <a:rPr lang="it-IT" dirty="0" err="1" smtClean="0">
                <a:latin typeface="Arial" panose="020B0604020202020204" pitchFamily="34" charset="0"/>
                <a:cs typeface="Arial" panose="020B0604020202020204" pitchFamily="34" charset="0"/>
              </a:rPr>
              <a:t>uoghi</a:t>
            </a:r>
            <a:r>
              <a:rPr dirty="0" smtClean="0">
                <a:latin typeface="Arial" panose="020B0604020202020204" pitchFamily="34" charset="0"/>
                <a:cs typeface="Arial" panose="020B0604020202020204" pitchFamily="34" charset="0"/>
              </a:rPr>
              <a:t> d</a:t>
            </a:r>
            <a:r>
              <a:rPr lang="it-IT" dirty="0" smtClean="0">
                <a:latin typeface="Arial" panose="020B0604020202020204" pitchFamily="34" charset="0"/>
                <a:cs typeface="Arial" panose="020B0604020202020204" pitchFamily="34" charset="0"/>
              </a:rPr>
              <a:t>i</a:t>
            </a:r>
            <a:r>
              <a:rPr dirty="0" smtClean="0">
                <a:latin typeface="Arial" panose="020B0604020202020204" pitchFamily="34" charset="0"/>
                <a:cs typeface="Arial" panose="020B0604020202020204" pitchFamily="34" charset="0"/>
              </a:rPr>
              <a:t> r</a:t>
            </a:r>
            <a:r>
              <a:rPr lang="it-IT" dirty="0" smtClean="0">
                <a:latin typeface="Arial" panose="020B0604020202020204" pitchFamily="34" charset="0"/>
                <a:cs typeface="Arial" panose="020B0604020202020204" pitchFamily="34" charset="0"/>
              </a:rPr>
              <a:t>e</a:t>
            </a:r>
            <a:r>
              <a:rPr dirty="0" err="1" smtClean="0">
                <a:latin typeface="Arial" panose="020B0604020202020204" pitchFamily="34" charset="0"/>
                <a:cs typeface="Arial" panose="020B0604020202020204" pitchFamily="34" charset="0"/>
              </a:rPr>
              <a:t>ali</a:t>
            </a:r>
            <a:r>
              <a:rPr lang="it-IT" dirty="0" err="1" smtClean="0">
                <a:latin typeface="Arial" panose="020B0604020202020204" pitchFamily="34" charset="0"/>
                <a:cs typeface="Arial" panose="020B0604020202020204" pitchFamily="34" charset="0"/>
              </a:rPr>
              <a:t>zzazione</a:t>
            </a:r>
            <a:endParaRPr dirty="0">
              <a:latin typeface="Arial" panose="020B0604020202020204" pitchFamily="34" charset="0"/>
              <a:cs typeface="Arial" panose="020B0604020202020204" pitchFamily="34" charset="0"/>
            </a:endParaRPr>
          </a:p>
        </p:txBody>
      </p:sp>
      <p:sp>
        <p:nvSpPr>
          <p:cNvPr id="7" name="object 7"/>
          <p:cNvSpPr txBox="1"/>
          <p:nvPr/>
        </p:nvSpPr>
        <p:spPr>
          <a:xfrm>
            <a:off x="828693" y="5297983"/>
            <a:ext cx="974822" cy="238527"/>
          </a:xfrm>
          <a:prstGeom prst="rect">
            <a:avLst/>
          </a:prstGeom>
        </p:spPr>
        <p:txBody>
          <a:bodyPr vert="horz" wrap="square" lIns="0" tIns="0" rIns="0" bIns="0" rtlCol="0">
            <a:spAutoFit/>
          </a:bodyPr>
          <a:lstStyle/>
          <a:p>
            <a:pPr marL="0" marR="0">
              <a:lnSpc>
                <a:spcPts val="1965"/>
              </a:lnSpc>
              <a:spcBef>
                <a:spcPts val="0"/>
              </a:spcBef>
              <a:spcAft>
                <a:spcPts val="0"/>
              </a:spcAft>
            </a:pPr>
            <a:r>
              <a:rPr lang="it-IT" sz="1200" b="1" spc="29" dirty="0" smtClean="0">
                <a:solidFill>
                  <a:srgbClr val="89F859"/>
                </a:solidFill>
                <a:latin typeface="UWMDDL+Poppins Bold" panose="02000000000000000000"/>
                <a:cs typeface="UWMDDL+Poppins Bold" panose="02000000000000000000"/>
              </a:rPr>
              <a:t>In</a:t>
            </a:r>
            <a:r>
              <a:rPr sz="1200" b="1" spc="30" dirty="0" smtClean="0">
                <a:solidFill>
                  <a:srgbClr val="89F859"/>
                </a:solidFill>
                <a:latin typeface="UWMDDL+Poppins Bold" panose="02000000000000000000"/>
                <a:cs typeface="UWMDDL+Poppins Bold" panose="02000000000000000000"/>
              </a:rPr>
              <a:t> </a:t>
            </a:r>
            <a:r>
              <a:rPr sz="1200" b="1" spc="29" dirty="0" smtClean="0">
                <a:solidFill>
                  <a:srgbClr val="89F859"/>
                </a:solidFill>
                <a:latin typeface="UWMDDL+Poppins Bold" panose="02000000000000000000"/>
                <a:cs typeface="UWMDDL+Poppins Bold" panose="02000000000000000000"/>
              </a:rPr>
              <a:t>Franc</a:t>
            </a:r>
            <a:r>
              <a:rPr lang="it-IT" sz="1200" b="1" spc="29" dirty="0" err="1" smtClean="0">
                <a:solidFill>
                  <a:srgbClr val="89F859"/>
                </a:solidFill>
                <a:latin typeface="UWMDDL+Poppins Bold" panose="02000000000000000000"/>
                <a:cs typeface="UWMDDL+Poppins Bold" panose="02000000000000000000"/>
              </a:rPr>
              <a:t>ia</a:t>
            </a:r>
            <a:endParaRPr sz="1200" b="1" spc="29" dirty="0">
              <a:solidFill>
                <a:srgbClr val="89F859"/>
              </a:solidFill>
              <a:latin typeface="UWMDDL+Poppins Bold" panose="02000000000000000000"/>
              <a:cs typeface="UWMDDL+Poppins Bold" panose="02000000000000000000"/>
            </a:endParaRPr>
          </a:p>
        </p:txBody>
      </p:sp>
      <p:sp>
        <p:nvSpPr>
          <p:cNvPr id="8" name="object 8"/>
          <p:cNvSpPr txBox="1"/>
          <p:nvPr/>
        </p:nvSpPr>
        <p:spPr>
          <a:xfrm>
            <a:off x="828693" y="5531093"/>
            <a:ext cx="5974963" cy="461665"/>
          </a:xfrm>
          <a:prstGeom prst="rect">
            <a:avLst/>
          </a:prstGeom>
        </p:spPr>
        <p:txBody>
          <a:bodyPr vert="horz" wrap="square" lIns="0" tIns="0" rIns="0" bIns="0" rtlCol="0">
            <a:spAutoFit/>
          </a:bodyPr>
          <a:lstStyle/>
          <a:p>
            <a:pPr>
              <a:lnSpc>
                <a:spcPts val="1800"/>
              </a:lnSpc>
            </a:pPr>
            <a:r>
              <a:rPr lang="it-IT" sz="1100" spc="27" dirty="0" smtClean="0">
                <a:solidFill>
                  <a:srgbClr val="000000"/>
                </a:solidFill>
                <a:latin typeface="MNIKSD+Poppins Light" panose="02000000000000000000"/>
                <a:cs typeface="MNIKSD+Poppins Light" panose="02000000000000000000"/>
              </a:rPr>
              <a:t>Conservatori della rete </a:t>
            </a:r>
            <a:r>
              <a:rPr lang="it-IT" sz="1100" spc="27" dirty="0" err="1" smtClean="0">
                <a:solidFill>
                  <a:srgbClr val="000000"/>
                </a:solidFill>
                <a:latin typeface="MNIKSD+Poppins Light" panose="02000000000000000000"/>
                <a:cs typeface="MNIKSD+Poppins Light" panose="02000000000000000000"/>
              </a:rPr>
              <a:t>Établissement</a:t>
            </a:r>
            <a:r>
              <a:rPr lang="it-IT" sz="1100" spc="27" dirty="0" smtClean="0">
                <a:solidFill>
                  <a:srgbClr val="000000"/>
                </a:solidFill>
                <a:latin typeface="MNIKSD+Poppins Light" panose="02000000000000000000"/>
                <a:cs typeface="MNIKSD+Poppins Light" panose="02000000000000000000"/>
              </a:rPr>
              <a:t> Public </a:t>
            </a:r>
            <a:r>
              <a:rPr lang="it-IT" sz="1100" spc="27" dirty="0" err="1" smtClean="0">
                <a:solidFill>
                  <a:srgbClr val="000000"/>
                </a:solidFill>
                <a:latin typeface="MNIKSD+Poppins Light" panose="02000000000000000000"/>
                <a:cs typeface="MNIKSD+Poppins Light" panose="02000000000000000000"/>
              </a:rPr>
              <a:t>Territorial</a:t>
            </a:r>
            <a:r>
              <a:rPr lang="it-IT" sz="1100" spc="27" dirty="0" smtClean="0">
                <a:solidFill>
                  <a:srgbClr val="000000"/>
                </a:solidFill>
                <a:latin typeface="MNIKSD+Poppins Light" panose="02000000000000000000"/>
                <a:cs typeface="MNIKSD+Poppins Light" panose="02000000000000000000"/>
              </a:rPr>
              <a:t> Est-Ensemble: utilizzo degli studi di danza, auditorium, sale </a:t>
            </a:r>
            <a:r>
              <a:rPr lang="it-IT" sz="1100" spc="27" dirty="0" err="1" smtClean="0">
                <a:solidFill>
                  <a:srgbClr val="000000"/>
                </a:solidFill>
                <a:latin typeface="MNIKSD+Poppins Light" panose="02000000000000000000"/>
                <a:cs typeface="MNIKSD+Poppins Light" panose="02000000000000000000"/>
              </a:rPr>
              <a:t>teatrali…</a:t>
            </a:r>
            <a:endParaRPr sz="1100" spc="27" dirty="0">
              <a:solidFill>
                <a:srgbClr val="000000"/>
              </a:solidFill>
              <a:latin typeface="MNIKSD+Poppins Light" panose="02000000000000000000"/>
              <a:cs typeface="MNIKSD+Poppins Light" panose="02000000000000000000"/>
            </a:endParaRPr>
          </a:p>
        </p:txBody>
      </p:sp>
      <p:sp>
        <p:nvSpPr>
          <p:cNvPr id="9" name="object 9"/>
          <p:cNvSpPr txBox="1"/>
          <p:nvPr/>
        </p:nvSpPr>
        <p:spPr>
          <a:xfrm>
            <a:off x="828693" y="6154512"/>
            <a:ext cx="834580" cy="238527"/>
          </a:xfrm>
          <a:prstGeom prst="rect">
            <a:avLst/>
          </a:prstGeom>
        </p:spPr>
        <p:txBody>
          <a:bodyPr vert="horz" wrap="square" lIns="0" tIns="0" rIns="0" bIns="0" rtlCol="0">
            <a:spAutoFit/>
          </a:bodyPr>
          <a:lstStyle/>
          <a:p>
            <a:pPr marL="0" marR="0">
              <a:lnSpc>
                <a:spcPts val="1965"/>
              </a:lnSpc>
              <a:spcBef>
                <a:spcPts val="0"/>
              </a:spcBef>
              <a:spcAft>
                <a:spcPts val="0"/>
              </a:spcAft>
            </a:pPr>
            <a:r>
              <a:rPr lang="it-IT" sz="1200" b="1" spc="29" dirty="0" smtClean="0">
                <a:solidFill>
                  <a:srgbClr val="89F859"/>
                </a:solidFill>
                <a:latin typeface="UWMDDL+Poppins Bold" panose="02000000000000000000"/>
                <a:cs typeface="UWMDDL+Poppins Bold" panose="02000000000000000000"/>
              </a:rPr>
              <a:t>In</a:t>
            </a:r>
            <a:r>
              <a:rPr sz="1200" b="1" spc="30" dirty="0" smtClean="0">
                <a:solidFill>
                  <a:srgbClr val="89F859"/>
                </a:solidFill>
                <a:latin typeface="UWMDDL+Poppins Bold" panose="02000000000000000000"/>
                <a:cs typeface="UWMDDL+Poppins Bold" panose="02000000000000000000"/>
              </a:rPr>
              <a:t> </a:t>
            </a:r>
            <a:r>
              <a:rPr sz="1200" b="1" spc="30" dirty="0" err="1" smtClean="0">
                <a:solidFill>
                  <a:srgbClr val="89F859"/>
                </a:solidFill>
                <a:latin typeface="UWMDDL+Poppins Bold" panose="02000000000000000000"/>
                <a:cs typeface="UWMDDL+Poppins Bold" panose="02000000000000000000"/>
              </a:rPr>
              <a:t>Itali</a:t>
            </a:r>
            <a:r>
              <a:rPr lang="it-IT" sz="1200" b="1" spc="30" dirty="0" smtClean="0">
                <a:solidFill>
                  <a:srgbClr val="89F859"/>
                </a:solidFill>
                <a:latin typeface="UWMDDL+Poppins Bold" panose="02000000000000000000"/>
                <a:cs typeface="UWMDDL+Poppins Bold" panose="02000000000000000000"/>
              </a:rPr>
              <a:t>a</a:t>
            </a:r>
            <a:endParaRPr sz="1200" b="1" spc="30" dirty="0">
              <a:solidFill>
                <a:srgbClr val="89F859"/>
              </a:solidFill>
              <a:latin typeface="UWMDDL+Poppins Bold" panose="02000000000000000000"/>
              <a:cs typeface="UWMDDL+Poppins Bold" panose="02000000000000000000"/>
            </a:endParaRPr>
          </a:p>
        </p:txBody>
      </p:sp>
      <p:sp>
        <p:nvSpPr>
          <p:cNvPr id="10" name="object 10"/>
          <p:cNvSpPr txBox="1"/>
          <p:nvPr/>
        </p:nvSpPr>
        <p:spPr>
          <a:xfrm>
            <a:off x="828693" y="6387623"/>
            <a:ext cx="5919026" cy="230505"/>
          </a:xfrm>
          <a:prstGeom prst="rect">
            <a:avLst/>
          </a:prstGeom>
        </p:spPr>
        <p:txBody>
          <a:bodyPr vert="horz" wrap="square" lIns="0" tIns="0" rIns="0" bIns="0" rtlCol="0">
            <a:spAutoFit/>
          </a:bodyPr>
          <a:lstStyle/>
          <a:p>
            <a:pPr algn="l">
              <a:lnSpc>
                <a:spcPts val="1800"/>
              </a:lnSpc>
              <a:buClrTx/>
              <a:buSzTx/>
              <a:buFontTx/>
            </a:pPr>
            <a:r>
              <a:rPr lang="it-IT" sz="1100" spc="27" dirty="0" smtClean="0">
                <a:solidFill>
                  <a:srgbClr val="000000"/>
                </a:solidFill>
                <a:latin typeface="MNIKSD+Poppins Light" panose="02000000000000000000"/>
                <a:cs typeface="MNIKSD+Poppins Light" panose="02000000000000000000"/>
              </a:rPr>
              <a:t>Da definire: eventuali spazi presso </a:t>
            </a:r>
            <a:r>
              <a:rPr lang="it-IT" sz="1100" spc="27" dirty="0" smtClean="0">
                <a:solidFill>
                  <a:srgbClr val="000000"/>
                </a:solidFill>
                <a:latin typeface="MNIKSD+Poppins Light" panose="02000000000000000000"/>
                <a:cs typeface="MNIKSD+Poppins Light" panose="02000000000000000000"/>
              </a:rPr>
              <a:t>il Liceo coinvolto o altre sale del territorio.</a:t>
            </a:r>
            <a:endParaRPr lang="it-IT" sz="1100" spc="27" dirty="0" smtClean="0">
              <a:solidFill>
                <a:srgbClr val="000000"/>
              </a:solidFill>
              <a:latin typeface="MNIKSD+Poppins Light" panose="02000000000000000000"/>
              <a:cs typeface="MNIKSD+Poppins Light" panose="02000000000000000000"/>
            </a:endParaRPr>
          </a:p>
        </p:txBody>
      </p:sp>
      <p:sp>
        <p:nvSpPr>
          <p:cNvPr id="11" name="object 11"/>
          <p:cNvSpPr txBox="1"/>
          <p:nvPr/>
        </p:nvSpPr>
        <p:spPr>
          <a:xfrm>
            <a:off x="901448" y="7756128"/>
            <a:ext cx="2612119" cy="341119"/>
          </a:xfrm>
          <a:prstGeom prst="rect">
            <a:avLst/>
          </a:prstGeom>
        </p:spPr>
        <p:txBody>
          <a:bodyPr vert="horz" wrap="square" lIns="0" tIns="0" rIns="0" bIns="0" rtlCol="0">
            <a:spAutoFit/>
          </a:bodyPr>
          <a:lstStyle/>
          <a:p>
            <a:pPr marL="0" marR="0">
              <a:lnSpc>
                <a:spcPts val="2950"/>
              </a:lnSpc>
              <a:spcBef>
                <a:spcPts val="0"/>
              </a:spcBef>
              <a:spcAft>
                <a:spcPts val="0"/>
              </a:spcAft>
            </a:pPr>
            <a:r>
              <a:rPr dirty="0" smtClean="0">
                <a:latin typeface="Arial" panose="020B0604020202020204" pitchFamily="34" charset="0"/>
                <a:cs typeface="Arial" panose="020B0604020202020204" pitchFamily="34" charset="0"/>
              </a:rPr>
              <a:t>Part</a:t>
            </a:r>
            <a:r>
              <a:rPr lang="it-IT" dirty="0" err="1" smtClean="0">
                <a:latin typeface="Arial" panose="020B0604020202020204" pitchFamily="34" charset="0"/>
                <a:cs typeface="Arial" panose="020B0604020202020204" pitchFamily="34" charset="0"/>
              </a:rPr>
              <a:t>ner</a:t>
            </a:r>
            <a:r>
              <a:rPr dirty="0" smtClean="0">
                <a:latin typeface="Arial" panose="020B0604020202020204" pitchFamily="34" charset="0"/>
                <a:cs typeface="Arial" panose="020B0604020202020204" pitchFamily="34" charset="0"/>
              </a:rPr>
              <a:t> </a:t>
            </a:r>
            <a:r>
              <a:rPr dirty="0" err="1" smtClean="0">
                <a:latin typeface="Arial" panose="020B0604020202020204" pitchFamily="34" charset="0"/>
                <a:cs typeface="Arial" panose="020B0604020202020204" pitchFamily="34" charset="0"/>
              </a:rPr>
              <a:t>finan</a:t>
            </a:r>
            <a:r>
              <a:rPr lang="it-IT" dirty="0" err="1" smtClean="0">
                <a:latin typeface="Arial" panose="020B0604020202020204" pitchFamily="34" charset="0"/>
                <a:cs typeface="Arial" panose="020B0604020202020204" pitchFamily="34" charset="0"/>
              </a:rPr>
              <a:t>ziatori</a:t>
            </a:r>
            <a:endParaRPr dirty="0">
              <a:latin typeface="Arial" panose="020B0604020202020204" pitchFamily="34" charset="0"/>
              <a:cs typeface="Arial" panose="020B0604020202020204" pitchFamily="34" charset="0"/>
            </a:endParaRPr>
          </a:p>
        </p:txBody>
      </p:sp>
      <p:sp>
        <p:nvSpPr>
          <p:cNvPr id="12" name="object 12"/>
          <p:cNvSpPr txBox="1"/>
          <p:nvPr/>
        </p:nvSpPr>
        <p:spPr>
          <a:xfrm>
            <a:off x="828693" y="8427036"/>
            <a:ext cx="2425102" cy="685659"/>
          </a:xfrm>
          <a:prstGeom prst="rect">
            <a:avLst/>
          </a:prstGeom>
        </p:spPr>
        <p:txBody>
          <a:bodyPr vert="horz" wrap="square" lIns="0" tIns="0" rIns="0" bIns="0" rtlCol="0">
            <a:spAutoFit/>
          </a:bodyPr>
          <a:lstStyle/>
          <a:p>
            <a:pPr marL="0" marR="0">
              <a:lnSpc>
                <a:spcPts val="1800"/>
              </a:lnSpc>
              <a:spcBef>
                <a:spcPts val="0"/>
              </a:spcBef>
              <a:spcAft>
                <a:spcPts val="0"/>
              </a:spcAft>
            </a:pPr>
            <a:r>
              <a:rPr sz="1100" spc="27" dirty="0">
                <a:solidFill>
                  <a:srgbClr val="000000"/>
                </a:solidFill>
                <a:latin typeface="MNIKSD+Poppins Light" panose="02000000000000000000"/>
                <a:cs typeface="MNIKSD+Poppins Light" panose="02000000000000000000"/>
              </a:rPr>
              <a:t>EPT Est-Ensemble</a:t>
            </a:r>
            <a:endParaRPr sz="1100" spc="27" dirty="0">
              <a:solidFill>
                <a:srgbClr val="000000"/>
              </a:solidFill>
              <a:latin typeface="MNIKSD+Poppins Light" panose="02000000000000000000"/>
              <a:cs typeface="MNIKSD+Poppins Light" panose="02000000000000000000"/>
            </a:endParaRPr>
          </a:p>
          <a:p>
            <a:pPr marL="0" marR="0">
              <a:lnSpc>
                <a:spcPts val="1650"/>
              </a:lnSpc>
              <a:spcBef>
                <a:spcPts val="50"/>
              </a:spcBef>
              <a:spcAft>
                <a:spcPts val="0"/>
              </a:spcAft>
            </a:pPr>
            <a:r>
              <a:rPr sz="1100" spc="26" dirty="0">
                <a:solidFill>
                  <a:srgbClr val="000000"/>
                </a:solidFill>
                <a:latin typeface="MNIKSD+Poppins Light" panose="02000000000000000000"/>
                <a:cs typeface="MNIKSD+Poppins Light" panose="02000000000000000000"/>
              </a:rPr>
              <a:t>Département</a:t>
            </a:r>
            <a:r>
              <a:rPr sz="1100" spc="27" dirty="0">
                <a:solidFill>
                  <a:srgbClr val="000000"/>
                </a:solidFill>
                <a:latin typeface="MNIKSD+Poppins Light" panose="02000000000000000000"/>
                <a:cs typeface="MNIKSD+Poppins Light" panose="02000000000000000000"/>
              </a:rPr>
              <a:t> Seine-Saint-Denis</a:t>
            </a:r>
            <a:endParaRPr sz="1100" spc="27" dirty="0">
              <a:solidFill>
                <a:srgbClr val="000000"/>
              </a:solidFill>
              <a:latin typeface="MNIKSD+Poppins Light" panose="02000000000000000000"/>
              <a:cs typeface="MNIKSD+Poppins Light" panose="02000000000000000000"/>
            </a:endParaRPr>
          </a:p>
          <a:p>
            <a:pPr marL="0" marR="0">
              <a:lnSpc>
                <a:spcPts val="1650"/>
              </a:lnSpc>
              <a:spcBef>
                <a:spcPts val="0"/>
              </a:spcBef>
              <a:spcAft>
                <a:spcPts val="0"/>
              </a:spcAft>
            </a:pPr>
            <a:r>
              <a:rPr sz="1100" spc="27" dirty="0">
                <a:solidFill>
                  <a:srgbClr val="000000"/>
                </a:solidFill>
                <a:latin typeface="MNIKSD+Poppins Light" panose="02000000000000000000"/>
                <a:cs typeface="MNIKSD+Poppins Light" panose="02000000000000000000"/>
              </a:rPr>
              <a:t>Institut Culturel Italien</a:t>
            </a:r>
            <a:endParaRPr sz="1100" spc="27" dirty="0">
              <a:solidFill>
                <a:srgbClr val="000000"/>
              </a:solidFill>
              <a:latin typeface="MNIKSD+Poppins Light" panose="02000000000000000000"/>
              <a:cs typeface="MNIKSD+Poppins Light" panose="0200000000000000000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43800" cy="10684418"/>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819560" y="929255"/>
            <a:ext cx="3288250" cy="419735"/>
          </a:xfrm>
          <a:prstGeom prst="rect">
            <a:avLst/>
          </a:prstGeom>
        </p:spPr>
        <p:txBody>
          <a:bodyPr vert="horz" wrap="square" lIns="0" tIns="0" rIns="0" bIns="0" rtlCol="0" anchor="ctr" anchorCtr="0">
            <a:spAutoFit/>
          </a:bodyPr>
          <a:lstStyle/>
          <a:p>
            <a:pPr marL="0" marR="0">
              <a:lnSpc>
                <a:spcPts val="3275"/>
              </a:lnSpc>
              <a:spcBef>
                <a:spcPts val="0"/>
              </a:spcBef>
              <a:spcAft>
                <a:spcPts val="0"/>
              </a:spcAft>
            </a:pPr>
            <a:r>
              <a:rPr sz="2000" b="1" dirty="0" err="1" smtClean="0">
                <a:latin typeface="Arial" panose="020B0604020202020204" pitchFamily="34" charset="0"/>
                <a:cs typeface="Arial" panose="020B0604020202020204" pitchFamily="34" charset="0"/>
              </a:rPr>
              <a:t>Contenu</a:t>
            </a:r>
            <a:r>
              <a:rPr lang="it-IT" sz="2000" b="1" dirty="0" smtClean="0">
                <a:latin typeface="Arial" panose="020B0604020202020204" pitchFamily="34" charset="0"/>
                <a:cs typeface="Arial" panose="020B0604020202020204" pitchFamily="34" charset="0"/>
              </a:rPr>
              <a:t>ti</a:t>
            </a:r>
            <a:r>
              <a:rPr sz="2000" b="1" dirty="0" smtClean="0">
                <a:latin typeface="Arial" panose="020B0604020202020204" pitchFamily="34" charset="0"/>
                <a:cs typeface="Arial" panose="020B0604020202020204" pitchFamily="34" charset="0"/>
              </a:rPr>
              <a:t> d</a:t>
            </a:r>
            <a:r>
              <a:rPr lang="it-IT" sz="2000" b="1" dirty="0" err="1" smtClean="0">
                <a:latin typeface="Arial" panose="020B0604020202020204" pitchFamily="34" charset="0"/>
                <a:cs typeface="Arial" panose="020B0604020202020204" pitchFamily="34" charset="0"/>
              </a:rPr>
              <a:t>el</a:t>
            </a:r>
            <a:r>
              <a:rPr sz="2000" b="1" dirty="0" smtClean="0">
                <a:latin typeface="Arial" panose="020B0604020202020204" pitchFamily="34" charset="0"/>
                <a:cs typeface="Arial" panose="020B0604020202020204" pitchFamily="34" charset="0"/>
              </a:rPr>
              <a:t> Pro</a:t>
            </a:r>
            <a:r>
              <a:rPr lang="it-IT" sz="2000" b="1" dirty="0" smtClean="0">
                <a:latin typeface="Arial" panose="020B0604020202020204" pitchFamily="34" charset="0"/>
                <a:cs typeface="Arial" panose="020B0604020202020204" pitchFamily="34" charset="0"/>
              </a:rPr>
              <a:t>getto</a:t>
            </a:r>
            <a:endParaRPr lang="it-IT" sz="2000" b="1" dirty="0" smtClean="0">
              <a:latin typeface="Arial" panose="020B0604020202020204" pitchFamily="34" charset="0"/>
              <a:cs typeface="Arial" panose="020B0604020202020204" pitchFamily="34" charset="0"/>
            </a:endParaRPr>
          </a:p>
        </p:txBody>
      </p:sp>
      <p:sp>
        <p:nvSpPr>
          <p:cNvPr id="4" name="object 4"/>
          <p:cNvSpPr txBox="1"/>
          <p:nvPr/>
        </p:nvSpPr>
        <p:spPr>
          <a:xfrm>
            <a:off x="755365" y="1707041"/>
            <a:ext cx="6111091" cy="461665"/>
          </a:xfrm>
          <a:prstGeom prst="rect">
            <a:avLst/>
          </a:prstGeom>
        </p:spPr>
        <p:txBody>
          <a:bodyPr vert="horz" wrap="square" lIns="0" tIns="0" rIns="0" bIns="0" rtlCol="0">
            <a:spAutoFit/>
          </a:bodyPr>
          <a:lstStyle/>
          <a:p>
            <a:pPr>
              <a:lnSpc>
                <a:spcPts val="1800"/>
              </a:lnSpc>
            </a:pPr>
            <a:r>
              <a:rPr lang="it-IT" sz="1100" spc="27" dirty="0" smtClean="0">
                <a:solidFill>
                  <a:srgbClr val="000000"/>
                </a:solidFill>
                <a:latin typeface="MNIKSD+Poppins Light" panose="02000000000000000000"/>
                <a:cs typeface="MNIKSD+Poppins Light" panose="02000000000000000000"/>
              </a:rPr>
              <a:t>L'idea alla base del progetto è riunire una quindicina di giovani francesi e una quindicina di giovani italiani intorno a una passione comune: la danza!</a:t>
            </a:r>
            <a:endParaRPr sz="1100" dirty="0">
              <a:solidFill>
                <a:srgbClr val="000000"/>
              </a:solidFill>
              <a:latin typeface="MNIKSD+Poppins Light" panose="02000000000000000000"/>
              <a:cs typeface="MNIKSD+Poppins Light" panose="02000000000000000000"/>
            </a:endParaRPr>
          </a:p>
        </p:txBody>
      </p:sp>
      <p:sp>
        <p:nvSpPr>
          <p:cNvPr id="5" name="object 5"/>
          <p:cNvSpPr txBox="1"/>
          <p:nvPr/>
        </p:nvSpPr>
        <p:spPr>
          <a:xfrm>
            <a:off x="755365" y="2544537"/>
            <a:ext cx="5536815" cy="461665"/>
          </a:xfrm>
          <a:prstGeom prst="rect">
            <a:avLst/>
          </a:prstGeom>
        </p:spPr>
        <p:txBody>
          <a:bodyPr vert="horz" wrap="square" lIns="0" tIns="0" rIns="0" bIns="0" rtlCol="0">
            <a:spAutoFit/>
          </a:bodyPr>
          <a:lstStyle/>
          <a:p>
            <a:pPr>
              <a:lnSpc>
                <a:spcPts val="1800"/>
              </a:lnSpc>
            </a:pPr>
            <a:r>
              <a:rPr lang="it-IT" sz="1100" spc="27" dirty="0" smtClean="0">
                <a:solidFill>
                  <a:srgbClr val="000000"/>
                </a:solidFill>
                <a:latin typeface="MNIKSD+Poppins Light" panose="02000000000000000000"/>
                <a:cs typeface="MNIKSD+Poppins Light" panose="02000000000000000000"/>
              </a:rPr>
              <a:t>Si tratta di organizzare due viaggi, uno in Italia e l'altro in Francia. I giovani si incontreranno in due momenti diversi:</a:t>
            </a:r>
            <a:endParaRPr sz="1100" dirty="0">
              <a:solidFill>
                <a:srgbClr val="000000"/>
              </a:solidFill>
              <a:latin typeface="MNIKSD+Poppins Light" panose="02000000000000000000"/>
              <a:cs typeface="MNIKSD+Poppins Light" panose="02000000000000000000"/>
            </a:endParaRPr>
          </a:p>
        </p:txBody>
      </p:sp>
      <p:sp>
        <p:nvSpPr>
          <p:cNvPr id="6" name="object 6"/>
          <p:cNvSpPr txBox="1"/>
          <p:nvPr/>
        </p:nvSpPr>
        <p:spPr>
          <a:xfrm>
            <a:off x="992546" y="2963285"/>
            <a:ext cx="5776603" cy="1153795"/>
          </a:xfrm>
          <a:prstGeom prst="rect">
            <a:avLst/>
          </a:prstGeom>
        </p:spPr>
        <p:txBody>
          <a:bodyPr vert="horz" wrap="square" lIns="0" tIns="0" rIns="0" bIns="0" rtlCol="0">
            <a:spAutoFit/>
          </a:bodyPr>
          <a:lstStyle/>
          <a:p>
            <a:pPr>
              <a:lnSpc>
                <a:spcPts val="1800"/>
              </a:lnSpc>
            </a:pPr>
            <a:r>
              <a:rPr lang="it-IT" sz="1100" spc="26" dirty="0" smtClean="0">
                <a:solidFill>
                  <a:srgbClr val="000000"/>
                </a:solidFill>
                <a:latin typeface="MNIKSD+Poppins Light" panose="02000000000000000000"/>
                <a:cs typeface="MNIKSD+Poppins Light" panose="02000000000000000000"/>
              </a:rPr>
              <a:t>Un periodo in Italia intorno a una creazione (o rivisitazione) coreografica collettiva con l'artista Ambra Senatore. </a:t>
            </a:r>
            <a:endParaRPr lang="it-IT" sz="1100" spc="26" dirty="0" smtClean="0">
              <a:solidFill>
                <a:srgbClr val="000000"/>
              </a:solidFill>
              <a:latin typeface="MNIKSD+Poppins Light" panose="02000000000000000000"/>
              <a:cs typeface="MNIKSD+Poppins Light" panose="02000000000000000000"/>
            </a:endParaRPr>
          </a:p>
          <a:p>
            <a:pPr>
              <a:lnSpc>
                <a:spcPts val="1800"/>
              </a:lnSpc>
            </a:pPr>
            <a:r>
              <a:rPr lang="it-IT" sz="1100" spc="26" dirty="0" smtClean="0">
                <a:solidFill>
                  <a:srgbClr val="000000"/>
                </a:solidFill>
                <a:latin typeface="MNIKSD+Poppins Light" panose="02000000000000000000"/>
                <a:cs typeface="MNIKSD+Poppins Light" panose="02000000000000000000"/>
              </a:rPr>
              <a:t>Un periodo di restituzione in Francia, con la possibilità di presentare il </a:t>
            </a:r>
            <a:r>
              <a:rPr lang="it-IT" sz="1100" spc="26" dirty="0" err="1" smtClean="0">
                <a:solidFill>
                  <a:srgbClr val="000000"/>
                </a:solidFill>
                <a:latin typeface="MNIKSD+Poppins Light" panose="02000000000000000000"/>
                <a:cs typeface="MNIKSD+Poppins Light" panose="02000000000000000000"/>
              </a:rPr>
              <a:t>lavoro</a:t>
            </a:r>
            <a:r>
              <a:rPr lang="de-DE" altLang="it-IT" sz="1100" spc="26" dirty="0" err="1" smtClean="0">
                <a:solidFill>
                  <a:srgbClr val="000000"/>
                </a:solidFill>
                <a:latin typeface="Calibri" panose="020F0502020204030204" charset="0"/>
                <a:cs typeface="MNIKSD+Poppins Light" panose="02000000000000000000"/>
              </a:rPr>
              <a:t> </a:t>
            </a:r>
            <a:r>
              <a:rPr lang="it-IT" sz="1100" spc="26" dirty="0" err="1" smtClean="0">
                <a:solidFill>
                  <a:srgbClr val="000000"/>
                </a:solidFill>
                <a:latin typeface="MNIKSD+Poppins Light" panose="02000000000000000000"/>
                <a:cs typeface="MNIKSD+Poppins Light" panose="02000000000000000000"/>
              </a:rPr>
              <a:t>durante</a:t>
            </a:r>
            <a:r>
              <a:rPr lang="it-IT" sz="1100" spc="26" dirty="0" smtClean="0">
                <a:solidFill>
                  <a:srgbClr val="000000"/>
                </a:solidFill>
                <a:latin typeface="MNIKSD+Poppins Light" panose="02000000000000000000"/>
                <a:cs typeface="MNIKSD+Poppins Light" panose="02000000000000000000"/>
              </a:rPr>
              <a:t> il festival </a:t>
            </a:r>
            <a:r>
              <a:rPr lang="it-IT" sz="1100" spc="26" dirty="0" err="1" smtClean="0">
                <a:solidFill>
                  <a:srgbClr val="000000"/>
                </a:solidFill>
                <a:latin typeface="MNIKSD+Poppins Light" panose="02000000000000000000"/>
                <a:cs typeface="MNIKSD+Poppins Light" panose="02000000000000000000"/>
              </a:rPr>
              <a:t>Extensions</a:t>
            </a:r>
            <a:r>
              <a:rPr lang="it-IT" sz="1100" spc="26" dirty="0" smtClean="0">
                <a:solidFill>
                  <a:srgbClr val="000000"/>
                </a:solidFill>
                <a:latin typeface="MNIKSD+Poppins Light" panose="02000000000000000000"/>
                <a:cs typeface="MNIKSD+Poppins Light" panose="02000000000000000000"/>
              </a:rPr>
              <a:t> dei </a:t>
            </a:r>
            <a:r>
              <a:rPr lang="it-IT" sz="1100" spc="26" dirty="0" err="1" smtClean="0">
                <a:solidFill>
                  <a:srgbClr val="000000"/>
                </a:solidFill>
                <a:latin typeface="MNIKSD+Poppins Light" panose="02000000000000000000"/>
                <a:cs typeface="MNIKSD+Poppins Light" panose="02000000000000000000"/>
              </a:rPr>
              <a:t>Rencontres</a:t>
            </a:r>
            <a:r>
              <a:rPr lang="it-IT" sz="1100" spc="26" dirty="0" smtClean="0">
                <a:solidFill>
                  <a:srgbClr val="000000"/>
                </a:solidFill>
                <a:latin typeface="MNIKSD+Poppins Light" panose="02000000000000000000"/>
                <a:cs typeface="MNIKSD+Poppins Light" panose="02000000000000000000"/>
              </a:rPr>
              <a:t> </a:t>
            </a:r>
            <a:r>
              <a:rPr lang="it-IT" sz="1100" spc="26" dirty="0" err="1" smtClean="0">
                <a:solidFill>
                  <a:srgbClr val="000000"/>
                </a:solidFill>
                <a:latin typeface="MNIKSD+Poppins Light" panose="02000000000000000000"/>
                <a:cs typeface="MNIKSD+Poppins Light" panose="02000000000000000000"/>
              </a:rPr>
              <a:t>chorégraphiques</a:t>
            </a:r>
            <a:r>
              <a:rPr lang="it-IT" sz="1100" spc="26" dirty="0" smtClean="0">
                <a:solidFill>
                  <a:srgbClr val="000000"/>
                </a:solidFill>
                <a:latin typeface="MNIKSD+Poppins Light" panose="02000000000000000000"/>
                <a:cs typeface="MNIKSD+Poppins Light" panose="02000000000000000000"/>
              </a:rPr>
              <a:t> </a:t>
            </a:r>
            <a:r>
              <a:rPr lang="it-IT" sz="1100" spc="26" dirty="0" err="1" smtClean="0">
                <a:solidFill>
                  <a:srgbClr val="000000"/>
                </a:solidFill>
                <a:latin typeface="MNIKSD+Poppins Light" panose="02000000000000000000"/>
                <a:cs typeface="MNIKSD+Poppins Light" panose="02000000000000000000"/>
              </a:rPr>
              <a:t>internationales</a:t>
            </a:r>
            <a:r>
              <a:rPr lang="it-IT" sz="1100" spc="26" dirty="0" smtClean="0">
                <a:solidFill>
                  <a:srgbClr val="000000"/>
                </a:solidFill>
                <a:latin typeface="MNIKSD+Poppins Light" panose="02000000000000000000"/>
                <a:cs typeface="MNIKSD+Poppins Light" panose="02000000000000000000"/>
              </a:rPr>
              <a:t>, nel luglio 2024, e/o durante il festival Playground, nel novembre 2024.</a:t>
            </a:r>
            <a:endParaRPr sz="1100" spc="26" dirty="0">
              <a:solidFill>
                <a:srgbClr val="000000"/>
              </a:solidFill>
              <a:latin typeface="MNIKSD+Poppins Light" panose="02000000000000000000"/>
              <a:cs typeface="MNIKSD+Poppins Light" panose="02000000000000000000"/>
            </a:endParaRPr>
          </a:p>
        </p:txBody>
      </p:sp>
      <p:sp>
        <p:nvSpPr>
          <p:cNvPr id="7" name="object 7"/>
          <p:cNvSpPr txBox="1"/>
          <p:nvPr/>
        </p:nvSpPr>
        <p:spPr>
          <a:xfrm>
            <a:off x="755365" y="4428903"/>
            <a:ext cx="6017329" cy="338455"/>
          </a:xfrm>
          <a:prstGeom prst="rect">
            <a:avLst/>
          </a:prstGeom>
        </p:spPr>
        <p:txBody>
          <a:bodyPr vert="horz" wrap="square" lIns="0" tIns="0" rIns="0" bIns="0" rtlCol="0">
            <a:spAutoFit/>
          </a:bodyPr>
          <a:lstStyle/>
          <a:p>
            <a:r>
              <a:rPr lang="it-IT" sz="1100" spc="27" dirty="0" smtClean="0">
                <a:solidFill>
                  <a:srgbClr val="000000"/>
                </a:solidFill>
                <a:latin typeface="MNIKSD+Poppins Light" panose="02000000000000000000"/>
                <a:cs typeface="MNIKSD+Poppins Light" panose="02000000000000000000"/>
              </a:rPr>
              <a:t>Sarà inoltre possibile presentare l'opera in un festival internazionale a Torino nella primavera o nell'autunno del 2024. Le valutazioni sono in corso.</a:t>
            </a:r>
            <a:endParaRPr lang="fr-FR" sz="1100" spc="27" dirty="0">
              <a:solidFill>
                <a:srgbClr val="000000"/>
              </a:solidFill>
              <a:latin typeface="MNIKSD+Poppins Light" panose="02000000000000000000"/>
              <a:cs typeface="MNIKSD+Poppins Light" panose="02000000000000000000"/>
            </a:endParaRPr>
          </a:p>
        </p:txBody>
      </p:sp>
      <p:sp>
        <p:nvSpPr>
          <p:cNvPr id="8" name="object 8"/>
          <p:cNvSpPr txBox="1"/>
          <p:nvPr/>
        </p:nvSpPr>
        <p:spPr>
          <a:xfrm>
            <a:off x="1101259" y="5445174"/>
            <a:ext cx="2707560" cy="377825"/>
          </a:xfrm>
          <a:prstGeom prst="rect">
            <a:avLst/>
          </a:prstGeom>
        </p:spPr>
        <p:txBody>
          <a:bodyPr vert="horz" wrap="square" lIns="0" tIns="0" rIns="0" bIns="0" rtlCol="0">
            <a:spAutoFit/>
          </a:bodyPr>
          <a:lstStyle/>
          <a:p>
            <a:pPr marL="0" marR="0">
              <a:lnSpc>
                <a:spcPts val="2950"/>
              </a:lnSpc>
              <a:spcBef>
                <a:spcPts val="0"/>
              </a:spcBef>
              <a:spcAft>
                <a:spcPts val="0"/>
              </a:spcAft>
            </a:pPr>
            <a:r>
              <a:rPr lang="it-IT" sz="1800" dirty="0" smtClean="0">
                <a:solidFill>
                  <a:srgbClr val="000000"/>
                </a:solidFill>
                <a:latin typeface="Arial" panose="020B0604020202020204" pitchFamily="34" charset="0"/>
                <a:cs typeface="Arial" panose="020B0604020202020204" pitchFamily="34" charset="0"/>
              </a:rPr>
              <a:t>Il progetto in </a:t>
            </a:r>
            <a:r>
              <a:rPr lang="it-IT">
                <a:latin typeface="Arial" panose="020B0604020202020204" pitchFamily="34" charset="0"/>
                <a:cs typeface="Arial" panose="020B0604020202020204" pitchFamily="34" charset="0"/>
              </a:rPr>
              <a:t>numeri</a:t>
            </a:r>
            <a:endParaRPr lang="it-IT">
              <a:latin typeface="Arial" panose="020B0604020202020204" pitchFamily="34" charset="0"/>
              <a:cs typeface="Arial" panose="020B0604020202020204" pitchFamily="34" charset="0"/>
            </a:endParaRPr>
          </a:p>
        </p:txBody>
      </p:sp>
      <p:sp>
        <p:nvSpPr>
          <p:cNvPr id="10" name="object 10"/>
          <p:cNvSpPr txBox="1"/>
          <p:nvPr/>
        </p:nvSpPr>
        <p:spPr>
          <a:xfrm>
            <a:off x="2727291" y="6327433"/>
            <a:ext cx="3467734" cy="251460"/>
          </a:xfrm>
          <a:prstGeom prst="rect">
            <a:avLst/>
          </a:prstGeom>
        </p:spPr>
        <p:txBody>
          <a:bodyPr vert="horz" wrap="square" lIns="0" tIns="0" rIns="0" bIns="0" rtlCol="0">
            <a:spAutoFit/>
          </a:bodyPr>
          <a:lstStyle/>
          <a:p>
            <a:pPr marL="0" marR="0">
              <a:lnSpc>
                <a:spcPts val="1965"/>
              </a:lnSpc>
              <a:spcBef>
                <a:spcPts val="0"/>
              </a:spcBef>
              <a:spcAft>
                <a:spcPts val="0"/>
              </a:spcAft>
            </a:pPr>
            <a:r>
              <a:rPr lang="it-IT" sz="1200" b="1" dirty="0" smtClean="0">
                <a:latin typeface="Arial" panose="020B0604020202020204" pitchFamily="34" charset="0"/>
                <a:cs typeface="Arial" panose="020B0604020202020204" pitchFamily="34" charset="0"/>
              </a:rPr>
              <a:t>Laboratori coreografici</a:t>
            </a:r>
            <a:r>
              <a:rPr sz="1200" dirty="0" smtClean="0">
                <a:solidFill>
                  <a:srgbClr val="000000"/>
                </a:solidFill>
                <a:latin typeface="Arial" panose="020B0604020202020204" pitchFamily="34" charset="0"/>
                <a:cs typeface="Arial" panose="020B0604020202020204" pitchFamily="34" charset="0"/>
              </a:rPr>
              <a:t>,</a:t>
            </a:r>
            <a:r>
              <a:rPr sz="1200" spc="58" dirty="0" smtClean="0">
                <a:solidFill>
                  <a:srgbClr val="000000"/>
                </a:solidFill>
                <a:latin typeface="Arial" panose="020B0604020202020204" pitchFamily="34" charset="0"/>
                <a:cs typeface="Arial" panose="020B0604020202020204" pitchFamily="34" charset="0"/>
              </a:rPr>
              <a:t> </a:t>
            </a:r>
            <a:r>
              <a:rPr lang="it-IT" sz="1200" spc="29" dirty="0" smtClean="0">
                <a:solidFill>
                  <a:srgbClr val="000000"/>
                </a:solidFill>
                <a:latin typeface="Arial" panose="020B0604020202020204" pitchFamily="34" charset="0"/>
                <a:cs typeface="Arial" panose="020B0604020202020204" pitchFamily="34" charset="0"/>
              </a:rPr>
              <a:t>compresa una</a:t>
            </a:r>
            <a:endParaRPr sz="1200" spc="29" dirty="0">
              <a:solidFill>
                <a:srgbClr val="000000"/>
              </a:solidFill>
              <a:latin typeface="Arial" panose="020B0604020202020204" pitchFamily="34" charset="0"/>
              <a:cs typeface="Arial" panose="020B0604020202020204" pitchFamily="34" charset="0"/>
            </a:endParaRPr>
          </a:p>
        </p:txBody>
      </p:sp>
      <p:sp>
        <p:nvSpPr>
          <p:cNvPr id="11" name="object 11"/>
          <p:cNvSpPr txBox="1"/>
          <p:nvPr/>
        </p:nvSpPr>
        <p:spPr>
          <a:xfrm>
            <a:off x="1288506" y="6377086"/>
            <a:ext cx="1259258" cy="2513965"/>
          </a:xfrm>
          <a:prstGeom prst="rect">
            <a:avLst/>
          </a:prstGeom>
        </p:spPr>
        <p:txBody>
          <a:bodyPr vert="horz" wrap="square" lIns="0" tIns="0" rIns="0" bIns="0" rtlCol="0">
            <a:spAutoFit/>
          </a:bodyPr>
          <a:lstStyle/>
          <a:p>
            <a:pPr marL="0" marR="0">
              <a:lnSpc>
                <a:spcPts val="4585"/>
              </a:lnSpc>
              <a:spcBef>
                <a:spcPts val="0"/>
              </a:spcBef>
              <a:spcAft>
                <a:spcPts val="0"/>
              </a:spcAft>
            </a:pPr>
            <a:r>
              <a:rPr sz="2800" b="1" spc="-72" dirty="0" smtClean="0">
                <a:solidFill>
                  <a:srgbClr val="000000"/>
                </a:solidFill>
                <a:latin typeface="Arial" panose="020B0604020202020204" pitchFamily="34" charset="0"/>
                <a:cs typeface="Arial" panose="020B0604020202020204" pitchFamily="34" charset="0"/>
              </a:rPr>
              <a:t>90</a:t>
            </a:r>
            <a:r>
              <a:rPr lang="it-IT" sz="2800" b="1" spc="-72" dirty="0" smtClean="0">
                <a:solidFill>
                  <a:srgbClr val="000000"/>
                </a:solidFill>
                <a:latin typeface="Arial" panose="020B0604020202020204" pitchFamily="34" charset="0"/>
                <a:cs typeface="Arial" panose="020B0604020202020204" pitchFamily="34" charset="0"/>
              </a:rPr>
              <a:t> ore</a:t>
            </a:r>
            <a:endParaRPr sz="2800" b="1" spc="-72" dirty="0">
              <a:solidFill>
                <a:srgbClr val="000000"/>
              </a:solidFill>
              <a:latin typeface="Arial" panose="020B0604020202020204" pitchFamily="34" charset="0"/>
              <a:cs typeface="Arial" panose="020B0604020202020204" pitchFamily="34" charset="0"/>
            </a:endParaRPr>
          </a:p>
          <a:p>
            <a:pPr marL="0" marR="0">
              <a:lnSpc>
                <a:spcPts val="4585"/>
              </a:lnSpc>
              <a:spcBef>
                <a:spcPts val="2925"/>
              </a:spcBef>
              <a:spcAft>
                <a:spcPts val="0"/>
              </a:spcAft>
            </a:pPr>
            <a:r>
              <a:rPr sz="2800" b="1" spc="-71" dirty="0" smtClean="0">
                <a:solidFill>
                  <a:srgbClr val="000000"/>
                </a:solidFill>
                <a:latin typeface="Arial" panose="020B0604020202020204" pitchFamily="34" charset="0"/>
                <a:cs typeface="Arial" panose="020B0604020202020204" pitchFamily="34" charset="0"/>
              </a:rPr>
              <a:t>16</a:t>
            </a:r>
            <a:r>
              <a:rPr lang="it-IT" sz="2800" b="1" spc="-71" dirty="0" smtClean="0">
                <a:solidFill>
                  <a:srgbClr val="000000"/>
                </a:solidFill>
                <a:latin typeface="Arial" panose="020B0604020202020204" pitchFamily="34" charset="0"/>
                <a:cs typeface="Arial" panose="020B0604020202020204" pitchFamily="34" charset="0"/>
              </a:rPr>
              <a:t> ore</a:t>
            </a:r>
            <a:endParaRPr sz="2800" b="1" spc="-71" dirty="0">
              <a:solidFill>
                <a:srgbClr val="000000"/>
              </a:solidFill>
              <a:latin typeface="Arial" panose="020B0604020202020204" pitchFamily="34" charset="0"/>
              <a:cs typeface="Arial" panose="020B0604020202020204" pitchFamily="34" charset="0"/>
            </a:endParaRPr>
          </a:p>
          <a:p>
            <a:pPr marL="0" marR="0">
              <a:lnSpc>
                <a:spcPts val="4585"/>
              </a:lnSpc>
              <a:spcBef>
                <a:spcPts val="2925"/>
              </a:spcBef>
              <a:spcAft>
                <a:spcPts val="0"/>
              </a:spcAft>
            </a:pPr>
            <a:r>
              <a:rPr sz="2800" b="1" spc="-72" dirty="0">
                <a:solidFill>
                  <a:srgbClr val="000000"/>
                </a:solidFill>
                <a:latin typeface="Arial" panose="020B0604020202020204" pitchFamily="34" charset="0"/>
                <a:cs typeface="Arial" panose="020B0604020202020204" pitchFamily="34" charset="0"/>
              </a:rPr>
              <a:t>330</a:t>
            </a:r>
            <a:r>
              <a:rPr lang="de-DE" sz="2800" b="1" spc="-72" dirty="0">
                <a:solidFill>
                  <a:srgbClr val="000000"/>
                </a:solidFill>
                <a:latin typeface="Arial" panose="020B0604020202020204" pitchFamily="34" charset="0"/>
                <a:cs typeface="Arial" panose="020B0604020202020204" pitchFamily="34" charset="0"/>
              </a:rPr>
              <a:t> ore</a:t>
            </a:r>
            <a:endParaRPr lang="de-DE" sz="2800" b="1" spc="-72" dirty="0">
              <a:solidFill>
                <a:srgbClr val="000000"/>
              </a:solidFill>
              <a:latin typeface="Arial" panose="020B0604020202020204" pitchFamily="34" charset="0"/>
              <a:cs typeface="Arial" panose="020B0604020202020204" pitchFamily="34" charset="0"/>
            </a:endParaRPr>
          </a:p>
        </p:txBody>
      </p:sp>
      <p:sp>
        <p:nvSpPr>
          <p:cNvPr id="12" name="object 12"/>
          <p:cNvSpPr txBox="1"/>
          <p:nvPr/>
        </p:nvSpPr>
        <p:spPr>
          <a:xfrm>
            <a:off x="2727291" y="6536807"/>
            <a:ext cx="3150488" cy="461645"/>
          </a:xfrm>
          <a:prstGeom prst="rect">
            <a:avLst/>
          </a:prstGeom>
        </p:spPr>
        <p:txBody>
          <a:bodyPr vert="horz" wrap="square" lIns="0" tIns="0" rIns="0" bIns="0" rtlCol="0">
            <a:spAutoFit/>
          </a:bodyPr>
          <a:lstStyle/>
          <a:p>
            <a:pPr>
              <a:lnSpc>
                <a:spcPts val="1800"/>
              </a:lnSpc>
            </a:pPr>
            <a:r>
              <a:rPr lang="it-IT" sz="1200" spc="29" dirty="0" smtClean="0">
                <a:solidFill>
                  <a:srgbClr val="000000"/>
                </a:solidFill>
                <a:latin typeface="Arial" panose="020B0604020202020204" pitchFamily="34" charset="0"/>
                <a:cs typeface="Arial" panose="020B0604020202020204" pitchFamily="34" charset="0"/>
              </a:rPr>
              <a:t>residenza creativa con la coreografa; prove e spettacoli.</a:t>
            </a:r>
            <a:endParaRPr sz="1200" spc="30" dirty="0">
              <a:solidFill>
                <a:srgbClr val="000000"/>
              </a:solidFill>
              <a:latin typeface="Arial" panose="020B0604020202020204" pitchFamily="34" charset="0"/>
              <a:cs typeface="Arial" panose="020B0604020202020204" pitchFamily="34" charset="0"/>
            </a:endParaRPr>
          </a:p>
        </p:txBody>
      </p:sp>
      <p:sp>
        <p:nvSpPr>
          <p:cNvPr id="13" name="object 13"/>
          <p:cNvSpPr txBox="1"/>
          <p:nvPr/>
        </p:nvSpPr>
        <p:spPr>
          <a:xfrm>
            <a:off x="2727291" y="7362917"/>
            <a:ext cx="3564889" cy="256480"/>
          </a:xfrm>
          <a:prstGeom prst="rect">
            <a:avLst/>
          </a:prstGeom>
        </p:spPr>
        <p:txBody>
          <a:bodyPr vert="horz" wrap="square" lIns="0" tIns="0" rIns="0" bIns="0" rtlCol="0">
            <a:spAutoFit/>
          </a:bodyPr>
          <a:lstStyle/>
          <a:p>
            <a:pPr>
              <a:lnSpc>
                <a:spcPts val="1965"/>
              </a:lnSpc>
            </a:pPr>
            <a:r>
              <a:rPr lang="it-IT" sz="1200" b="1" dirty="0" smtClean="0">
                <a:latin typeface="Arial" panose="020B0604020202020204" pitchFamily="34" charset="0"/>
                <a:cs typeface="Arial" panose="020B0604020202020204" pitchFamily="34" charset="0"/>
              </a:rPr>
              <a:t>Tempo di preparazione per gli insegnanti</a:t>
            </a:r>
            <a:r>
              <a:rPr lang="it-IT" sz="1200" spc="29" dirty="0" smtClean="0">
                <a:solidFill>
                  <a:srgbClr val="000000"/>
                </a:solidFill>
                <a:latin typeface="ILVIAK+Poppins" panose="02000000000000000000"/>
                <a:cs typeface="ILVIAK+Poppins" panose="02000000000000000000"/>
              </a:rPr>
              <a:t>, </a:t>
            </a:r>
            <a:endParaRPr sz="1200" spc="30" dirty="0">
              <a:solidFill>
                <a:srgbClr val="000000"/>
              </a:solidFill>
              <a:latin typeface="ILVIAK+Poppins" panose="02000000000000000000"/>
              <a:cs typeface="ILVIAK+Poppins" panose="02000000000000000000"/>
            </a:endParaRPr>
          </a:p>
        </p:txBody>
      </p:sp>
      <p:sp>
        <p:nvSpPr>
          <p:cNvPr id="14" name="object 14"/>
          <p:cNvSpPr txBox="1"/>
          <p:nvPr/>
        </p:nvSpPr>
        <p:spPr>
          <a:xfrm>
            <a:off x="2732371" y="7579276"/>
            <a:ext cx="3144950" cy="251460"/>
          </a:xfrm>
          <a:prstGeom prst="rect">
            <a:avLst/>
          </a:prstGeom>
        </p:spPr>
        <p:txBody>
          <a:bodyPr vert="horz" wrap="square" lIns="0" tIns="0" rIns="0" bIns="0" rtlCol="0">
            <a:spAutoFit/>
          </a:bodyPr>
          <a:lstStyle/>
          <a:p>
            <a:pPr marL="0" marR="0">
              <a:lnSpc>
                <a:spcPts val="1965"/>
              </a:lnSpc>
              <a:spcBef>
                <a:spcPts val="0"/>
              </a:spcBef>
              <a:spcAft>
                <a:spcPts val="0"/>
              </a:spcAft>
            </a:pPr>
            <a:r>
              <a:rPr lang="it-IT" sz="1200" spc="29" dirty="0" smtClean="0">
                <a:solidFill>
                  <a:srgbClr val="000000"/>
                </a:solidFill>
                <a:latin typeface="Arial" panose="020B0604020202020204" pitchFamily="34" charset="0"/>
                <a:cs typeface="Arial" panose="020B0604020202020204" pitchFamily="34" charset="0"/>
              </a:rPr>
              <a:t>incontri e</a:t>
            </a:r>
            <a:r>
              <a:rPr sz="1200" spc="30" dirty="0" smtClean="0">
                <a:solidFill>
                  <a:srgbClr val="000000"/>
                </a:solidFill>
                <a:latin typeface="Arial" panose="020B0604020202020204" pitchFamily="34" charset="0"/>
                <a:cs typeface="Arial" panose="020B0604020202020204" pitchFamily="34" charset="0"/>
              </a:rPr>
              <a:t> </a:t>
            </a:r>
            <a:r>
              <a:rPr sz="1200" spc="29" dirty="0">
                <a:solidFill>
                  <a:srgbClr val="000000"/>
                </a:solidFill>
                <a:latin typeface="Arial" panose="020B0604020202020204" pitchFamily="34" charset="0"/>
                <a:cs typeface="Arial" panose="020B0604020202020204" pitchFamily="34" charset="0"/>
              </a:rPr>
              <a:t>workshops.</a:t>
            </a:r>
            <a:endParaRPr sz="1200" spc="29" dirty="0">
              <a:solidFill>
                <a:srgbClr val="000000"/>
              </a:solidFill>
              <a:latin typeface="Arial" panose="020B0604020202020204" pitchFamily="34" charset="0"/>
              <a:cs typeface="Arial" panose="020B0604020202020204" pitchFamily="34" charset="0"/>
            </a:endParaRPr>
          </a:p>
        </p:txBody>
      </p:sp>
      <p:sp>
        <p:nvSpPr>
          <p:cNvPr id="15" name="object 15"/>
          <p:cNvSpPr txBox="1"/>
          <p:nvPr/>
        </p:nvSpPr>
        <p:spPr>
          <a:xfrm>
            <a:off x="2727291" y="8197208"/>
            <a:ext cx="3504711" cy="923290"/>
          </a:xfrm>
          <a:prstGeom prst="rect">
            <a:avLst/>
          </a:prstGeom>
        </p:spPr>
        <p:txBody>
          <a:bodyPr vert="horz" wrap="square" lIns="0" tIns="0" rIns="0" bIns="0" rtlCol="0">
            <a:spAutoFit/>
          </a:bodyPr>
          <a:lstStyle/>
          <a:p>
            <a:pPr>
              <a:lnSpc>
                <a:spcPts val="1800"/>
              </a:lnSpc>
            </a:pPr>
            <a:r>
              <a:rPr sz="1200" b="1" dirty="0" smtClean="0">
                <a:latin typeface="Arial" panose="020B0604020202020204" pitchFamily="34" charset="0"/>
                <a:cs typeface="Arial" panose="020B0604020202020204" pitchFamily="34" charset="0"/>
              </a:rPr>
              <a:t>B</a:t>
            </a:r>
            <a:r>
              <a:rPr lang="it-IT" sz="1200" b="1" dirty="0" smtClean="0">
                <a:latin typeface="Arial" panose="020B0604020202020204" pitchFamily="34" charset="0"/>
                <a:cs typeface="Arial" panose="020B0604020202020204" pitchFamily="34" charset="0"/>
              </a:rPr>
              <a:t>e</a:t>
            </a:r>
            <a:r>
              <a:rPr sz="1200" b="1" dirty="0" smtClean="0">
                <a:latin typeface="Arial" panose="020B0604020202020204" pitchFamily="34" charset="0"/>
                <a:cs typeface="Arial" panose="020B0604020202020204" pitchFamily="34" charset="0"/>
              </a:rPr>
              <a:t>n</a:t>
            </a:r>
            <a:r>
              <a:rPr lang="it-IT" sz="1200" b="1" dirty="0" smtClean="0">
                <a:latin typeface="Arial" panose="020B0604020202020204" pitchFamily="34" charset="0"/>
                <a:cs typeface="Arial" panose="020B0604020202020204" pitchFamily="34" charset="0"/>
              </a:rPr>
              <a:t>e</a:t>
            </a:r>
            <a:r>
              <a:rPr sz="1200" b="1" dirty="0" err="1" smtClean="0">
                <a:latin typeface="Arial" panose="020B0604020202020204" pitchFamily="34" charset="0"/>
                <a:cs typeface="Arial" panose="020B0604020202020204" pitchFamily="34" charset="0"/>
              </a:rPr>
              <a:t>ficia</a:t>
            </a:r>
            <a:r>
              <a:rPr lang="it-IT" sz="1200" b="1" dirty="0" err="1" smtClean="0">
                <a:latin typeface="Arial" panose="020B0604020202020204" pitchFamily="34" charset="0"/>
                <a:cs typeface="Arial" panose="020B0604020202020204" pitchFamily="34" charset="0"/>
              </a:rPr>
              <a:t>ri</a:t>
            </a:r>
            <a:r>
              <a:rPr sz="1200" dirty="0" smtClean="0">
                <a:solidFill>
                  <a:srgbClr val="000000"/>
                </a:solidFill>
                <a:latin typeface="Arial" panose="020B0604020202020204" pitchFamily="34" charset="0"/>
                <a:cs typeface="Arial" panose="020B0604020202020204" pitchFamily="34" charset="0"/>
              </a:rPr>
              <a:t>,</a:t>
            </a:r>
            <a:r>
              <a:rPr sz="1200" spc="58" dirty="0" smtClean="0">
                <a:solidFill>
                  <a:srgbClr val="000000"/>
                </a:solidFill>
                <a:latin typeface="Arial" panose="020B0604020202020204" pitchFamily="34" charset="0"/>
                <a:cs typeface="Arial" panose="020B0604020202020204" pitchFamily="34" charset="0"/>
              </a:rPr>
              <a:t> </a:t>
            </a:r>
            <a:r>
              <a:rPr lang="it-IT" sz="1200" spc="29" dirty="0" smtClean="0">
                <a:solidFill>
                  <a:srgbClr val="000000"/>
                </a:solidFill>
                <a:latin typeface="Arial" panose="020B0604020202020204" pitchFamily="34" charset="0"/>
                <a:cs typeface="Arial" panose="020B0604020202020204" pitchFamily="34" charset="0"/>
              </a:rPr>
              <a:t>compresi i 30 partecipanti al progetto, oltre a 300 giovani provenienti dai centri per il tempo libero, che avranno accesso alle fasi intermedie del progetto e alle restituzioni.</a:t>
            </a:r>
            <a:endParaRPr sz="1200" spc="30"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43800" cy="10684415"/>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951865" y="850265"/>
            <a:ext cx="4243705" cy="419735"/>
          </a:xfrm>
          <a:prstGeom prst="rect">
            <a:avLst/>
          </a:prstGeom>
        </p:spPr>
        <p:txBody>
          <a:bodyPr vert="horz" wrap="square" lIns="0" tIns="0" rIns="0" bIns="0" rtlCol="0">
            <a:spAutoFit/>
          </a:bodyPr>
          <a:lstStyle/>
          <a:p>
            <a:pPr marL="0" marR="0">
              <a:lnSpc>
                <a:spcPts val="3275"/>
              </a:lnSpc>
              <a:spcBef>
                <a:spcPts val="0"/>
              </a:spcBef>
              <a:spcAft>
                <a:spcPts val="0"/>
              </a:spcAft>
            </a:pPr>
            <a:r>
              <a:rPr sz="2000" b="1">
                <a:latin typeface="Arial" panose="020B0604020202020204" pitchFamily="34" charset="0"/>
                <a:cs typeface="Arial" panose="020B0604020202020204" pitchFamily="34" charset="0"/>
              </a:rPr>
              <a:t>Obiettivi del progetto</a:t>
            </a:r>
            <a:endParaRPr lang="de-DE" sz="2000" b="1">
              <a:latin typeface="Arial" panose="020B0604020202020204" pitchFamily="34" charset="0"/>
              <a:cs typeface="Arial" panose="020B0604020202020204" pitchFamily="34" charset="0"/>
            </a:endParaRPr>
          </a:p>
        </p:txBody>
      </p:sp>
      <p:sp>
        <p:nvSpPr>
          <p:cNvPr id="4" name="object 4"/>
          <p:cNvSpPr txBox="1"/>
          <p:nvPr/>
        </p:nvSpPr>
        <p:spPr>
          <a:xfrm>
            <a:off x="1946998" y="2093844"/>
            <a:ext cx="2367024" cy="294005"/>
          </a:xfrm>
          <a:prstGeom prst="rect">
            <a:avLst/>
          </a:prstGeom>
        </p:spPr>
        <p:txBody>
          <a:bodyPr vert="horz" wrap="square" lIns="0" tIns="0" rIns="0" bIns="0" rtlCol="0">
            <a:spAutoFit/>
          </a:bodyPr>
          <a:lstStyle/>
          <a:p>
            <a:pPr marL="0" marR="0">
              <a:lnSpc>
                <a:spcPts val="2295"/>
              </a:lnSpc>
              <a:spcBef>
                <a:spcPts val="0"/>
              </a:spcBef>
              <a:spcAft>
                <a:spcPts val="0"/>
              </a:spcAft>
            </a:pPr>
            <a:r>
              <a:rPr b="1">
                <a:latin typeface="Arial" panose="020B0604020202020204" pitchFamily="34" charset="0"/>
                <a:cs typeface="Arial" panose="020B0604020202020204" pitchFamily="34" charset="0"/>
              </a:rPr>
              <a:t>O</a:t>
            </a:r>
            <a:r>
              <a:rPr lang="de-DE" b="1">
                <a:latin typeface="Arial" panose="020B0604020202020204" pitchFamily="34" charset="0"/>
                <a:cs typeface="Arial" panose="020B0604020202020204" pitchFamily="34" charset="0"/>
              </a:rPr>
              <a:t>BIETTIVI ARTISTICI</a:t>
            </a:r>
            <a:endParaRPr lang="de-DE" b="1">
              <a:latin typeface="Arial" panose="020B0604020202020204" pitchFamily="34" charset="0"/>
              <a:cs typeface="Arial" panose="020B0604020202020204" pitchFamily="34" charset="0"/>
            </a:endParaRPr>
          </a:p>
        </p:txBody>
      </p:sp>
      <p:sp>
        <p:nvSpPr>
          <p:cNvPr id="5" name="object 5"/>
          <p:cNvSpPr txBox="1"/>
          <p:nvPr/>
        </p:nvSpPr>
        <p:spPr>
          <a:xfrm>
            <a:off x="2224405" y="2902585"/>
            <a:ext cx="4196715" cy="692150"/>
          </a:xfrm>
          <a:prstGeom prst="rect">
            <a:avLst/>
          </a:prstGeom>
        </p:spPr>
        <p:txBody>
          <a:bodyPr vert="horz" wrap="square" lIns="0" tIns="0" rIns="0" bIns="0" rtlCol="0">
            <a:spAutoFit/>
          </a:bodyPr>
          <a:lstStyle/>
          <a:p>
            <a:pPr marL="0" marR="0">
              <a:lnSpc>
                <a:spcPts val="1800"/>
              </a:lnSpc>
              <a:spcBef>
                <a:spcPts val="0"/>
              </a:spcBef>
              <a:spcAft>
                <a:spcPts val="0"/>
              </a:spcAft>
            </a:pPr>
            <a:r>
              <a:rPr sz="1100" dirty="0">
                <a:solidFill>
                  <a:srgbClr val="000000"/>
                </a:solidFill>
                <a:latin typeface="MNIKSD+Poppins Light" panose="02000000000000000000"/>
                <a:cs typeface="MNIKSD+Poppins Light" panose="02000000000000000000"/>
              </a:rPr>
              <a:t>Permettere a un gruppo di giovani con la passione per la danza e la musica di unirsi in un processo coreografico collettivo.</a:t>
            </a:r>
            <a:endParaRPr sz="1100" dirty="0">
              <a:solidFill>
                <a:srgbClr val="000000"/>
              </a:solidFill>
              <a:latin typeface="MNIKSD+Poppins Light" panose="02000000000000000000"/>
              <a:cs typeface="MNIKSD+Poppins Light" panose="02000000000000000000"/>
            </a:endParaRPr>
          </a:p>
        </p:txBody>
      </p:sp>
      <p:sp>
        <p:nvSpPr>
          <p:cNvPr id="6" name="object 6"/>
          <p:cNvSpPr txBox="1"/>
          <p:nvPr/>
        </p:nvSpPr>
        <p:spPr>
          <a:xfrm>
            <a:off x="2224143" y="3594921"/>
            <a:ext cx="4666628" cy="692150"/>
          </a:xfrm>
          <a:prstGeom prst="rect">
            <a:avLst/>
          </a:prstGeom>
        </p:spPr>
        <p:txBody>
          <a:bodyPr vert="horz" wrap="square" lIns="0" tIns="0" rIns="0" bIns="0" rtlCol="0">
            <a:spAutoFit/>
          </a:bodyPr>
          <a:lstStyle/>
          <a:p>
            <a:pPr marL="0" marR="0">
              <a:lnSpc>
                <a:spcPts val="1800"/>
              </a:lnSpc>
              <a:spcBef>
                <a:spcPts val="0"/>
              </a:spcBef>
              <a:spcAft>
                <a:spcPts val="0"/>
              </a:spcAft>
            </a:pPr>
            <a:r>
              <a:rPr sz="1100" spc="27" dirty="0">
                <a:solidFill>
                  <a:srgbClr val="000000"/>
                </a:solidFill>
                <a:latin typeface="MNIKSD+Poppins Light" panose="02000000000000000000"/>
                <a:cs typeface="MNIKSD+Poppins Light" panose="02000000000000000000"/>
              </a:rPr>
              <a:t>Arricchire la loro esperienza di artisti dilettanti mettendoli </a:t>
            </a:r>
            <a:endParaRPr sz="1100" spc="27" dirty="0">
              <a:solidFill>
                <a:srgbClr val="000000"/>
              </a:solidFill>
              <a:latin typeface="MNIKSD+Poppins Light" panose="02000000000000000000"/>
              <a:cs typeface="MNIKSD+Poppins Light" panose="02000000000000000000"/>
            </a:endParaRPr>
          </a:p>
          <a:p>
            <a:pPr marL="0" marR="0">
              <a:lnSpc>
                <a:spcPts val="1800"/>
              </a:lnSpc>
              <a:spcBef>
                <a:spcPts val="0"/>
              </a:spcBef>
              <a:spcAft>
                <a:spcPts val="0"/>
              </a:spcAft>
            </a:pPr>
            <a:r>
              <a:rPr sz="1100" spc="27" dirty="0">
                <a:solidFill>
                  <a:srgbClr val="000000"/>
                </a:solidFill>
                <a:latin typeface="MNIKSD+Poppins Light" panose="02000000000000000000"/>
                <a:cs typeface="MNIKSD+Poppins Light" panose="02000000000000000000"/>
              </a:rPr>
              <a:t>a stretto contatto con un coreografo professionista.</a:t>
            </a:r>
            <a:endParaRPr sz="1100" spc="27" dirty="0">
              <a:solidFill>
                <a:srgbClr val="000000"/>
              </a:solidFill>
              <a:latin typeface="MNIKSD+Poppins Light" panose="02000000000000000000"/>
              <a:cs typeface="MNIKSD+Poppins Light" panose="02000000000000000000"/>
            </a:endParaRPr>
          </a:p>
          <a:p>
            <a:pPr marL="0" marR="0">
              <a:lnSpc>
                <a:spcPts val="1800"/>
              </a:lnSpc>
              <a:spcBef>
                <a:spcPts val="0"/>
              </a:spcBef>
              <a:spcAft>
                <a:spcPts val="0"/>
              </a:spcAft>
            </a:pPr>
            <a:r>
              <a:rPr sz="1100" spc="27" dirty="0">
                <a:solidFill>
                  <a:srgbClr val="000000"/>
                </a:solidFill>
                <a:latin typeface="MNIKSD+Poppins Light" panose="02000000000000000000"/>
                <a:cs typeface="MNIKSD+Poppins Light" panose="02000000000000000000"/>
              </a:rPr>
              <a:t>Scoprire un nuovo universo e stimolare la loro creatività.</a:t>
            </a:r>
            <a:endParaRPr sz="1100" spc="27" dirty="0">
              <a:solidFill>
                <a:srgbClr val="000000"/>
              </a:solidFill>
              <a:latin typeface="MNIKSD+Poppins Light" panose="02000000000000000000"/>
              <a:cs typeface="MNIKSD+Poppins Light" panose="02000000000000000000"/>
            </a:endParaRPr>
          </a:p>
        </p:txBody>
      </p:sp>
      <p:sp>
        <p:nvSpPr>
          <p:cNvPr id="7" name="object 7"/>
          <p:cNvSpPr txBox="1"/>
          <p:nvPr/>
        </p:nvSpPr>
        <p:spPr>
          <a:xfrm>
            <a:off x="2224143" y="4339165"/>
            <a:ext cx="4646110" cy="692497"/>
          </a:xfrm>
          <a:prstGeom prst="rect">
            <a:avLst/>
          </a:prstGeom>
        </p:spPr>
        <p:txBody>
          <a:bodyPr vert="horz" wrap="square" lIns="0" tIns="0" rIns="0" bIns="0" rtlCol="0">
            <a:spAutoFit/>
          </a:bodyPr>
          <a:lstStyle/>
          <a:p>
            <a:pPr marL="0" marR="0">
              <a:lnSpc>
                <a:spcPts val="1800"/>
              </a:lnSpc>
              <a:spcBef>
                <a:spcPts val="0"/>
              </a:spcBef>
              <a:spcAft>
                <a:spcPts val="0"/>
              </a:spcAft>
            </a:pPr>
            <a:r>
              <a:rPr sz="1100" spc="27" dirty="0">
                <a:solidFill>
                  <a:srgbClr val="000000"/>
                </a:solidFill>
                <a:latin typeface="MNIKSD+Poppins Light" panose="02000000000000000000"/>
                <a:cs typeface="MNIKSD+Poppins Light" panose="02000000000000000000"/>
              </a:rPr>
              <a:t>Valorizzare il loro coinvolgimento dando loro la possibilità</a:t>
            </a:r>
            <a:endParaRPr sz="1100" spc="27" dirty="0">
              <a:solidFill>
                <a:srgbClr val="000000"/>
              </a:solidFill>
              <a:latin typeface="MNIKSD+Poppins Light" panose="02000000000000000000"/>
              <a:cs typeface="MNIKSD+Poppins Light" panose="02000000000000000000"/>
            </a:endParaRPr>
          </a:p>
          <a:p>
            <a:pPr marL="0" marR="0">
              <a:lnSpc>
                <a:spcPts val="1800"/>
              </a:lnSpc>
              <a:spcBef>
                <a:spcPts val="0"/>
              </a:spcBef>
              <a:spcAft>
                <a:spcPts val="0"/>
              </a:spcAft>
            </a:pPr>
            <a:r>
              <a:rPr sz="1100" spc="27" dirty="0" err="1">
                <a:solidFill>
                  <a:srgbClr val="000000"/>
                </a:solidFill>
                <a:latin typeface="MNIKSD+Poppins Light" panose="02000000000000000000"/>
                <a:cs typeface="MNIKSD+Poppins Light" panose="02000000000000000000"/>
              </a:rPr>
              <a:t>di</a:t>
            </a:r>
            <a:r>
              <a:rPr sz="1100" spc="27" dirty="0">
                <a:solidFill>
                  <a:srgbClr val="000000"/>
                </a:solidFill>
                <a:latin typeface="MNIKSD+Poppins Light" panose="02000000000000000000"/>
                <a:cs typeface="MNIKSD+Poppins Light" panose="02000000000000000000"/>
              </a:rPr>
              <a:t> </a:t>
            </a:r>
            <a:r>
              <a:rPr lang="it-IT" sz="1100" spc="27" dirty="0" smtClean="0">
                <a:solidFill>
                  <a:srgbClr val="000000"/>
                </a:solidFill>
                <a:latin typeface="MNIKSD+Poppins Light" panose="02000000000000000000"/>
                <a:cs typeface="MNIKSD+Poppins Light" panose="02000000000000000000"/>
              </a:rPr>
              <a:t>diverse restituzioni</a:t>
            </a:r>
            <a:r>
              <a:rPr sz="1100" spc="27" dirty="0" smtClean="0">
                <a:solidFill>
                  <a:srgbClr val="000000"/>
                </a:solidFill>
                <a:latin typeface="MNIKSD+Poppins Light" panose="02000000000000000000"/>
                <a:cs typeface="MNIKSD+Poppins Light" panose="02000000000000000000"/>
              </a:rPr>
              <a:t> </a:t>
            </a:r>
            <a:r>
              <a:rPr sz="1100" spc="27" dirty="0" err="1" smtClean="0">
                <a:solidFill>
                  <a:srgbClr val="000000"/>
                </a:solidFill>
                <a:latin typeface="MNIKSD+Poppins Light" panose="02000000000000000000"/>
                <a:cs typeface="MNIKSD+Poppins Light" panose="02000000000000000000"/>
              </a:rPr>
              <a:t>pubblic</a:t>
            </a:r>
            <a:r>
              <a:rPr lang="it-IT" sz="1100" spc="27" dirty="0" err="1" smtClean="0">
                <a:solidFill>
                  <a:srgbClr val="000000"/>
                </a:solidFill>
                <a:latin typeface="MNIKSD+Poppins Light" panose="02000000000000000000"/>
                <a:cs typeface="MNIKSD+Poppins Light" panose="02000000000000000000"/>
              </a:rPr>
              <a:t>he</a:t>
            </a:r>
            <a:r>
              <a:rPr sz="1100" spc="27" dirty="0" smtClean="0">
                <a:solidFill>
                  <a:srgbClr val="000000"/>
                </a:solidFill>
                <a:latin typeface="MNIKSD+Poppins Light" panose="02000000000000000000"/>
                <a:cs typeface="MNIKSD+Poppins Light" panose="02000000000000000000"/>
              </a:rPr>
              <a:t>, </a:t>
            </a:r>
            <a:r>
              <a:rPr sz="1100" spc="27" dirty="0">
                <a:solidFill>
                  <a:srgbClr val="000000"/>
                </a:solidFill>
                <a:latin typeface="MNIKSD+Poppins Light" panose="02000000000000000000"/>
                <a:cs typeface="MNIKSD+Poppins Light" panose="02000000000000000000"/>
              </a:rPr>
              <a:t>acquisire una migliore </a:t>
            </a:r>
            <a:r>
              <a:rPr sz="1100" spc="27" dirty="0" err="1">
                <a:solidFill>
                  <a:srgbClr val="000000"/>
                </a:solidFill>
                <a:latin typeface="MNIKSD+Poppins Light" panose="02000000000000000000"/>
                <a:cs typeface="MNIKSD+Poppins Light" panose="02000000000000000000"/>
              </a:rPr>
              <a:t>padronanza</a:t>
            </a:r>
            <a:r>
              <a:rPr sz="1100" spc="27" dirty="0">
                <a:solidFill>
                  <a:srgbClr val="000000"/>
                </a:solidFill>
                <a:latin typeface="MNIKSD+Poppins Light" panose="02000000000000000000"/>
                <a:cs typeface="MNIKSD+Poppins Light" panose="02000000000000000000"/>
              </a:rPr>
              <a:t> </a:t>
            </a:r>
            <a:r>
              <a:rPr sz="1100" spc="27" dirty="0" smtClean="0">
                <a:solidFill>
                  <a:srgbClr val="000000"/>
                </a:solidFill>
                <a:latin typeface="MNIKSD+Poppins Light" panose="02000000000000000000"/>
                <a:cs typeface="MNIKSD+Poppins Light" panose="02000000000000000000"/>
              </a:rPr>
              <a:t>del </a:t>
            </a:r>
            <a:r>
              <a:rPr sz="1100" spc="27" dirty="0">
                <a:solidFill>
                  <a:srgbClr val="000000"/>
                </a:solidFill>
                <a:latin typeface="MNIKSD+Poppins Light" panose="02000000000000000000"/>
                <a:cs typeface="MNIKSD+Poppins Light" panose="02000000000000000000"/>
              </a:rPr>
              <a:t>palcoscenico.</a:t>
            </a:r>
            <a:endParaRPr sz="1100" spc="27" dirty="0">
              <a:solidFill>
                <a:srgbClr val="000000"/>
              </a:solidFill>
              <a:latin typeface="MNIKSD+Poppins Light" panose="02000000000000000000"/>
              <a:cs typeface="MNIKSD+Poppins Light" panose="02000000000000000000"/>
            </a:endParaRPr>
          </a:p>
        </p:txBody>
      </p:sp>
      <p:sp>
        <p:nvSpPr>
          <p:cNvPr id="8" name="object 8"/>
          <p:cNvSpPr txBox="1"/>
          <p:nvPr/>
        </p:nvSpPr>
        <p:spPr>
          <a:xfrm>
            <a:off x="1986915" y="5797550"/>
            <a:ext cx="2880995" cy="294005"/>
          </a:xfrm>
          <a:prstGeom prst="rect">
            <a:avLst/>
          </a:prstGeom>
        </p:spPr>
        <p:txBody>
          <a:bodyPr vert="horz" wrap="square" lIns="0" tIns="0" rIns="0" bIns="0" rtlCol="0">
            <a:spAutoFit/>
          </a:bodyPr>
          <a:lstStyle/>
          <a:p>
            <a:pPr marL="0" marR="0">
              <a:lnSpc>
                <a:spcPts val="2295"/>
              </a:lnSpc>
              <a:spcBef>
                <a:spcPts val="0"/>
              </a:spcBef>
              <a:spcAft>
                <a:spcPts val="0"/>
              </a:spcAft>
            </a:pPr>
            <a:r>
              <a:rPr b="1">
                <a:latin typeface="Arial" panose="020B0604020202020204" pitchFamily="34" charset="0"/>
                <a:cs typeface="Arial" panose="020B0604020202020204" pitchFamily="34" charset="0"/>
              </a:rPr>
              <a:t>OBIETTIVI CULTURALI</a:t>
            </a:r>
            <a:endParaRPr lang="de-DE" b="1">
              <a:latin typeface="Arial" panose="020B0604020202020204" pitchFamily="34" charset="0"/>
              <a:cs typeface="Arial" panose="020B0604020202020204" pitchFamily="34" charset="0"/>
            </a:endParaRPr>
          </a:p>
        </p:txBody>
      </p:sp>
      <p:sp>
        <p:nvSpPr>
          <p:cNvPr id="9" name="object 9"/>
          <p:cNvSpPr txBox="1"/>
          <p:nvPr/>
        </p:nvSpPr>
        <p:spPr>
          <a:xfrm>
            <a:off x="2224405" y="6502400"/>
            <a:ext cx="4356735" cy="923290"/>
          </a:xfrm>
          <a:prstGeom prst="rect">
            <a:avLst/>
          </a:prstGeom>
        </p:spPr>
        <p:txBody>
          <a:bodyPr vert="horz" wrap="square" lIns="0" tIns="0" rIns="0" bIns="0" rtlCol="0">
            <a:spAutoFit/>
          </a:bodyPr>
          <a:lstStyle/>
          <a:p>
            <a:pPr marL="0" marR="0" algn="l">
              <a:lnSpc>
                <a:spcPts val="1800"/>
              </a:lnSpc>
              <a:spcBef>
                <a:spcPts val="0"/>
              </a:spcBef>
              <a:spcAft>
                <a:spcPts val="0"/>
              </a:spcAft>
              <a:buClrTx/>
              <a:buSzTx/>
              <a:buFontTx/>
            </a:pPr>
            <a:r>
              <a:rPr sz="1100" spc="27" dirty="0">
                <a:solidFill>
                  <a:srgbClr val="000000"/>
                </a:solidFill>
                <a:latin typeface="MNIKSD+Poppins Light" panose="02000000000000000000"/>
                <a:cs typeface="MNIKSD+Poppins Light" panose="02000000000000000000"/>
              </a:rPr>
              <a:t>Favorire l‘incontro di due culture diverse. I giovani lavorando insieme fin dall'inizio del progetto creativo saranno uniti in uno spirito di condivisione dei loro valori e dei loro background culturali.</a:t>
            </a:r>
            <a:endParaRPr sz="1100" spc="27" dirty="0">
              <a:solidFill>
                <a:srgbClr val="000000"/>
              </a:solidFill>
              <a:latin typeface="MNIKSD+Poppins Light" panose="02000000000000000000"/>
              <a:cs typeface="MNIKSD+Poppins Light" panose="02000000000000000000"/>
            </a:endParaRPr>
          </a:p>
        </p:txBody>
      </p:sp>
      <p:sp>
        <p:nvSpPr>
          <p:cNvPr id="10" name="object 10"/>
          <p:cNvSpPr txBox="1"/>
          <p:nvPr/>
        </p:nvSpPr>
        <p:spPr>
          <a:xfrm>
            <a:off x="2224150" y="7407695"/>
            <a:ext cx="4357021" cy="461645"/>
          </a:xfrm>
          <a:prstGeom prst="rect">
            <a:avLst/>
          </a:prstGeom>
        </p:spPr>
        <p:txBody>
          <a:bodyPr vert="horz" wrap="square" lIns="0" tIns="0" rIns="0" bIns="0" rtlCol="0">
            <a:spAutoFit/>
          </a:bodyPr>
          <a:lstStyle/>
          <a:p>
            <a:pPr marL="0" marR="0" algn="l">
              <a:lnSpc>
                <a:spcPts val="1800"/>
              </a:lnSpc>
              <a:spcBef>
                <a:spcPts val="0"/>
              </a:spcBef>
              <a:spcAft>
                <a:spcPts val="0"/>
              </a:spcAft>
              <a:buClrTx/>
              <a:buSzTx/>
              <a:buFontTx/>
            </a:pPr>
            <a:r>
              <a:rPr sz="1100" dirty="0">
                <a:solidFill>
                  <a:srgbClr val="000000"/>
                </a:solidFill>
                <a:latin typeface="MNIKSD+Poppins Light" panose="02000000000000000000"/>
                <a:cs typeface="MNIKSD+Poppins Light" panose="02000000000000000000"/>
              </a:rPr>
              <a:t>Scoprire un paese e il suo stile di vita attraverso varie gite ricreative e culturali.</a:t>
            </a:r>
            <a:endParaRPr sz="1100" dirty="0">
              <a:solidFill>
                <a:srgbClr val="000000"/>
              </a:solidFill>
              <a:latin typeface="MNIKSD+Poppins Light" panose="02000000000000000000"/>
              <a:cs typeface="MNIKSD+Poppins Light" panose="02000000000000000000"/>
            </a:endParaRPr>
          </a:p>
        </p:txBody>
      </p:sp>
      <p:sp>
        <p:nvSpPr>
          <p:cNvPr id="11" name="object 11"/>
          <p:cNvSpPr txBox="1"/>
          <p:nvPr/>
        </p:nvSpPr>
        <p:spPr>
          <a:xfrm>
            <a:off x="2224150" y="7898346"/>
            <a:ext cx="4386053" cy="461645"/>
          </a:xfrm>
          <a:prstGeom prst="rect">
            <a:avLst/>
          </a:prstGeom>
        </p:spPr>
        <p:txBody>
          <a:bodyPr vert="horz" wrap="square" lIns="0" tIns="0" rIns="0" bIns="0" rtlCol="0">
            <a:spAutoFit/>
          </a:bodyPr>
          <a:lstStyle/>
          <a:p>
            <a:pPr marL="0" marR="0" algn="l">
              <a:lnSpc>
                <a:spcPts val="1800"/>
              </a:lnSpc>
              <a:spcBef>
                <a:spcPts val="0"/>
              </a:spcBef>
              <a:spcAft>
                <a:spcPts val="0"/>
              </a:spcAft>
              <a:buClrTx/>
              <a:buSzTx/>
              <a:buFontTx/>
            </a:pPr>
            <a:r>
              <a:rPr sz="1100" dirty="0">
                <a:solidFill>
                  <a:srgbClr val="000000"/>
                </a:solidFill>
                <a:latin typeface="MNIKSD+Poppins Light" panose="02000000000000000000"/>
                <a:cs typeface="MNIKSD+Poppins Light" panose="02000000000000000000"/>
              </a:rPr>
              <a:t>Familiarizzarsi con gli usi e costumi locali soggiornando con la gente del posto.</a:t>
            </a:r>
            <a:endParaRPr sz="1100" dirty="0">
              <a:solidFill>
                <a:srgbClr val="000000"/>
              </a:solidFill>
              <a:latin typeface="MNIKSD+Poppins Light" panose="02000000000000000000"/>
              <a:cs typeface="MNIKSD+Poppins Light" panose="02000000000000000000"/>
            </a:endParaRPr>
          </a:p>
        </p:txBody>
      </p:sp>
      <p:sp>
        <p:nvSpPr>
          <p:cNvPr id="12" name="object 12"/>
          <p:cNvSpPr txBox="1"/>
          <p:nvPr/>
        </p:nvSpPr>
        <p:spPr>
          <a:xfrm>
            <a:off x="2224405" y="8388985"/>
            <a:ext cx="4335780" cy="230505"/>
          </a:xfrm>
          <a:prstGeom prst="rect">
            <a:avLst/>
          </a:prstGeom>
        </p:spPr>
        <p:txBody>
          <a:bodyPr vert="horz" wrap="square" lIns="0" tIns="0" rIns="0" bIns="0" rtlCol="0">
            <a:spAutoFit/>
          </a:bodyPr>
          <a:lstStyle/>
          <a:p>
            <a:pPr marL="0" marR="0">
              <a:lnSpc>
                <a:spcPts val="1800"/>
              </a:lnSpc>
              <a:spcBef>
                <a:spcPts val="0"/>
              </a:spcBef>
              <a:spcAft>
                <a:spcPts val="0"/>
              </a:spcAft>
            </a:pPr>
            <a:r>
              <a:rPr sz="1100" dirty="0">
                <a:solidFill>
                  <a:srgbClr val="000000"/>
                </a:solidFill>
                <a:latin typeface="MNIKSD+Poppins Light" panose="02000000000000000000"/>
                <a:cs typeface="MNIKSD+Poppins Light" panose="02000000000000000000"/>
              </a:rPr>
              <a:t>Rafforzare l'autonomia, l'apertura e la curiosità dei participanti.</a:t>
            </a:r>
            <a:endParaRPr sz="1100" spc="27" dirty="0">
              <a:solidFill>
                <a:srgbClr val="000000"/>
              </a:solidFill>
              <a:latin typeface="MNIKSD+Poppins Light" panose="02000000000000000000"/>
              <a:cs typeface="MNIKSD+Poppins Light" panose="0200000000000000000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43800" cy="10684415"/>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821294" y="919921"/>
            <a:ext cx="3250361" cy="419735"/>
          </a:xfrm>
          <a:prstGeom prst="rect">
            <a:avLst/>
          </a:prstGeom>
        </p:spPr>
        <p:txBody>
          <a:bodyPr vert="horz" wrap="square" lIns="0" tIns="0" rIns="0" bIns="0" rtlCol="0">
            <a:spAutoFit/>
          </a:bodyPr>
          <a:lstStyle/>
          <a:p>
            <a:pPr marL="0" marR="0" algn="l">
              <a:lnSpc>
                <a:spcPts val="3275"/>
              </a:lnSpc>
              <a:spcBef>
                <a:spcPts val="0"/>
              </a:spcBef>
              <a:spcAft>
                <a:spcPts val="0"/>
              </a:spcAft>
              <a:buClrTx/>
              <a:buSzTx/>
              <a:buFontTx/>
            </a:pPr>
            <a:r>
              <a:rPr sz="2000" b="1">
                <a:latin typeface="Arial" panose="020B0604020202020204" pitchFamily="34" charset="0"/>
                <a:cs typeface="Arial" panose="020B0604020202020204" pitchFamily="34" charset="0"/>
              </a:rPr>
              <a:t>Participanti del progetto</a:t>
            </a:r>
            <a:endParaRPr sz="2000" b="1">
              <a:latin typeface="Arial" panose="020B0604020202020204" pitchFamily="34" charset="0"/>
              <a:cs typeface="Arial" panose="020B0604020202020204" pitchFamily="34" charset="0"/>
            </a:endParaRPr>
          </a:p>
        </p:txBody>
      </p:sp>
      <p:sp>
        <p:nvSpPr>
          <p:cNvPr id="4" name="object 4"/>
          <p:cNvSpPr txBox="1"/>
          <p:nvPr/>
        </p:nvSpPr>
        <p:spPr>
          <a:xfrm>
            <a:off x="683895" y="1687195"/>
            <a:ext cx="5435600" cy="1154162"/>
          </a:xfrm>
          <a:prstGeom prst="rect">
            <a:avLst/>
          </a:prstGeom>
        </p:spPr>
        <p:txBody>
          <a:bodyPr vert="horz" wrap="square" lIns="0" tIns="0" rIns="0" bIns="0" rtlCol="0">
            <a:spAutoFit/>
          </a:bodyPr>
          <a:lstStyle/>
          <a:p>
            <a:pPr marL="0" marR="0" algn="l">
              <a:lnSpc>
                <a:spcPts val="1800"/>
              </a:lnSpc>
              <a:spcBef>
                <a:spcPts val="0"/>
              </a:spcBef>
              <a:spcAft>
                <a:spcPts val="0"/>
              </a:spcAft>
              <a:buClrTx/>
              <a:buSzTx/>
              <a:buFontTx/>
            </a:pPr>
            <a:r>
              <a:rPr sz="1100" dirty="0">
                <a:solidFill>
                  <a:srgbClr val="000000"/>
                </a:solidFill>
                <a:latin typeface="MNIKSD+Poppins Light" panose="02000000000000000000"/>
                <a:cs typeface="MNIKSD+Poppins Light" panose="02000000000000000000"/>
              </a:rPr>
              <a:t>I partecipanti al </a:t>
            </a:r>
            <a:r>
              <a:rPr sz="1100" dirty="0" err="1">
                <a:solidFill>
                  <a:srgbClr val="000000"/>
                </a:solidFill>
                <a:latin typeface="MNIKSD+Poppins Light" panose="02000000000000000000"/>
                <a:cs typeface="MNIKSD+Poppins Light" panose="02000000000000000000"/>
              </a:rPr>
              <a:t>progetto</a:t>
            </a:r>
            <a:r>
              <a:rPr sz="1100" dirty="0">
                <a:solidFill>
                  <a:srgbClr val="000000"/>
                </a:solidFill>
                <a:latin typeface="MNIKSD+Poppins Light" panose="02000000000000000000"/>
                <a:cs typeface="MNIKSD+Poppins Light" panose="02000000000000000000"/>
              </a:rPr>
              <a:t> </a:t>
            </a:r>
            <a:r>
              <a:rPr lang="it-IT" sz="1100" dirty="0" smtClean="0">
                <a:solidFill>
                  <a:srgbClr val="000000"/>
                </a:solidFill>
                <a:latin typeface="MNIKSD+Poppins Light" panose="02000000000000000000"/>
                <a:cs typeface="MNIKSD+Poppins Light" panose="02000000000000000000"/>
                <a:sym typeface="+mn-ea"/>
              </a:rPr>
              <a:t>sono composti</a:t>
            </a:r>
            <a:r>
              <a:rPr sz="1100" dirty="0" smtClean="0">
                <a:solidFill>
                  <a:srgbClr val="000000"/>
                </a:solidFill>
                <a:latin typeface="MNIKSD+Poppins Light" panose="02000000000000000000"/>
                <a:cs typeface="MNIKSD+Poppins Light" panose="02000000000000000000"/>
                <a:sym typeface="+mn-ea"/>
              </a:rPr>
              <a:t> </a:t>
            </a:r>
            <a:r>
              <a:rPr sz="1100" dirty="0">
                <a:solidFill>
                  <a:srgbClr val="000000"/>
                </a:solidFill>
                <a:latin typeface="MNIKSD+Poppins Light" panose="02000000000000000000"/>
                <a:cs typeface="MNIKSD+Poppins Light" panose="02000000000000000000"/>
                <a:sym typeface="+mn-ea"/>
              </a:rPr>
              <a:t>da due g</a:t>
            </a:r>
            <a:r>
              <a:rPr sz="1100" dirty="0">
                <a:solidFill>
                  <a:srgbClr val="000000"/>
                </a:solidFill>
                <a:latin typeface="MNIKSD+Poppins Light" panose="02000000000000000000"/>
                <a:cs typeface="MNIKSD+Poppins Light" panose="02000000000000000000"/>
              </a:rPr>
              <a:t>ruppi provenienti da due paesi diversi: Francia e Italia. I due </a:t>
            </a:r>
            <a:r>
              <a:rPr sz="1100" dirty="0" err="1">
                <a:solidFill>
                  <a:srgbClr val="000000"/>
                </a:solidFill>
                <a:latin typeface="MNIKSD+Poppins Light" panose="02000000000000000000"/>
                <a:cs typeface="MNIKSD+Poppins Light" panose="02000000000000000000"/>
              </a:rPr>
              <a:t>gruppi</a:t>
            </a:r>
            <a:r>
              <a:rPr sz="1100" dirty="0">
                <a:solidFill>
                  <a:srgbClr val="000000"/>
                </a:solidFill>
                <a:latin typeface="MNIKSD+Poppins Light" panose="02000000000000000000"/>
                <a:cs typeface="MNIKSD+Poppins Light" panose="02000000000000000000"/>
              </a:rPr>
              <a:t> </a:t>
            </a:r>
            <a:r>
              <a:rPr sz="1100" dirty="0" smtClean="0">
                <a:solidFill>
                  <a:srgbClr val="000000"/>
                </a:solidFill>
                <a:latin typeface="MNIKSD+Poppins Light" panose="02000000000000000000"/>
                <a:cs typeface="MNIKSD+Poppins Light" panose="02000000000000000000"/>
                <a:sym typeface="+mn-ea"/>
              </a:rPr>
              <a:t>s</a:t>
            </a:r>
            <a:r>
              <a:rPr lang="it-IT" sz="1100" dirty="0" err="1" smtClean="0">
                <a:solidFill>
                  <a:srgbClr val="000000"/>
                </a:solidFill>
                <a:latin typeface="MNIKSD+Poppins Light" panose="02000000000000000000"/>
                <a:cs typeface="MNIKSD+Poppins Light" panose="02000000000000000000"/>
                <a:sym typeface="+mn-ea"/>
              </a:rPr>
              <a:t>aranno</a:t>
            </a:r>
            <a:r>
              <a:rPr lang="it-IT" sz="1100" dirty="0" smtClean="0">
                <a:solidFill>
                  <a:srgbClr val="000000"/>
                </a:solidFill>
                <a:latin typeface="MNIKSD+Poppins Light" panose="02000000000000000000"/>
                <a:cs typeface="MNIKSD+Poppins Light" panose="02000000000000000000"/>
                <a:sym typeface="+mn-ea"/>
              </a:rPr>
              <a:t> costituiti</a:t>
            </a:r>
            <a:r>
              <a:rPr sz="1100" dirty="0" smtClean="0">
                <a:solidFill>
                  <a:srgbClr val="000000"/>
                </a:solidFill>
                <a:latin typeface="MNIKSD+Poppins Light" panose="02000000000000000000"/>
                <a:cs typeface="MNIKSD+Poppins Light" panose="02000000000000000000"/>
                <a:sym typeface="+mn-ea"/>
              </a:rPr>
              <a:t> </a:t>
            </a:r>
            <a:r>
              <a:rPr sz="1100" dirty="0">
                <a:solidFill>
                  <a:srgbClr val="000000"/>
                </a:solidFill>
                <a:latin typeface="MNIKSD+Poppins Light" panose="02000000000000000000"/>
                <a:cs typeface="MNIKSD+Poppins Light" panose="02000000000000000000"/>
              </a:rPr>
              <a:t>ciascuno da 15 giovani</a:t>
            </a:r>
            <a:r>
              <a:rPr lang="de-DE" sz="1100" dirty="0">
                <a:solidFill>
                  <a:srgbClr val="000000"/>
                </a:solidFill>
                <a:latin typeface="Calibri" panose="020F0502020204030204" charset="0"/>
                <a:cs typeface="MNIKSD+Poppins Light" panose="02000000000000000000"/>
              </a:rPr>
              <a:t> </a:t>
            </a:r>
            <a:r>
              <a:rPr sz="1100" dirty="0">
                <a:solidFill>
                  <a:srgbClr val="000000"/>
                </a:solidFill>
                <a:latin typeface="MNIKSD+Poppins Light" panose="02000000000000000000"/>
                <a:cs typeface="MNIKSD+Poppins Light" panose="02000000000000000000"/>
              </a:rPr>
              <a:t>tra i 14 e i 18 anni, tutti appassionati di danza e musica (e di tutte le discipline: classica, contemporanea, jazz, danza della cultura hip hop, afro contemporanea).</a:t>
            </a:r>
            <a:endParaRPr sz="1100" dirty="0">
              <a:solidFill>
                <a:srgbClr val="000000"/>
              </a:solidFill>
              <a:latin typeface="MNIKSD+Poppins Light" panose="02000000000000000000"/>
              <a:cs typeface="MNIKSD+Poppins Light" panose="02000000000000000000"/>
            </a:endParaRPr>
          </a:p>
        </p:txBody>
      </p:sp>
      <p:sp>
        <p:nvSpPr>
          <p:cNvPr id="5" name="object 5"/>
          <p:cNvSpPr txBox="1"/>
          <p:nvPr/>
        </p:nvSpPr>
        <p:spPr>
          <a:xfrm>
            <a:off x="711200" y="2886075"/>
            <a:ext cx="5283835" cy="692150"/>
          </a:xfrm>
          <a:prstGeom prst="rect">
            <a:avLst/>
          </a:prstGeom>
        </p:spPr>
        <p:txBody>
          <a:bodyPr vert="horz" wrap="square" lIns="0" tIns="0" rIns="0" bIns="0" rtlCol="0">
            <a:spAutoFit/>
          </a:bodyPr>
          <a:lstStyle/>
          <a:p>
            <a:pPr marL="0" marR="0">
              <a:lnSpc>
                <a:spcPts val="1800"/>
              </a:lnSpc>
              <a:spcBef>
                <a:spcPts val="0"/>
              </a:spcBef>
              <a:spcAft>
                <a:spcPts val="0"/>
              </a:spcAft>
            </a:pPr>
            <a:r>
              <a:rPr sz="1100" spc="26" dirty="0">
                <a:solidFill>
                  <a:srgbClr val="000000"/>
                </a:solidFill>
                <a:latin typeface="MNIKSD+Poppins Light" panose="02000000000000000000"/>
                <a:cs typeface="MNIKSD+Poppins Light" panose="02000000000000000000"/>
              </a:rPr>
              <a:t>I due gruppi saranno guidati dalla coreografa Ambra Senatore e accompagnati da uno staff di insegnanti</a:t>
            </a:r>
            <a:r>
              <a:rPr lang="de-DE" sz="1100" spc="26" dirty="0">
                <a:solidFill>
                  <a:srgbClr val="000000"/>
                </a:solidFill>
                <a:latin typeface="Calibri" panose="020F0502020204030204" charset="0"/>
                <a:cs typeface="MNIKSD+Poppins Light" panose="02000000000000000000"/>
              </a:rPr>
              <a:t>,</a:t>
            </a:r>
            <a:r>
              <a:rPr sz="1100" spc="26" dirty="0">
                <a:solidFill>
                  <a:srgbClr val="000000"/>
                </a:solidFill>
                <a:latin typeface="MNIKSD+Poppins Light" panose="02000000000000000000"/>
                <a:cs typeface="MNIKSD+Poppins Light" panose="02000000000000000000"/>
              </a:rPr>
              <a:t> danzatori e musicisti delle strutture conivolte.</a:t>
            </a:r>
            <a:endParaRPr sz="1100" spc="27" dirty="0">
              <a:solidFill>
                <a:srgbClr val="000000"/>
              </a:solidFill>
              <a:latin typeface="MNIKSD+Poppins Light" panose="02000000000000000000"/>
              <a:cs typeface="MNIKSD+Poppins Light" panose="02000000000000000000"/>
            </a:endParaRPr>
          </a:p>
        </p:txBody>
      </p:sp>
      <p:sp>
        <p:nvSpPr>
          <p:cNvPr id="6" name="object 6"/>
          <p:cNvSpPr txBox="1"/>
          <p:nvPr/>
        </p:nvSpPr>
        <p:spPr>
          <a:xfrm>
            <a:off x="901288" y="3731048"/>
            <a:ext cx="2020544" cy="377825"/>
          </a:xfrm>
          <a:prstGeom prst="rect">
            <a:avLst/>
          </a:prstGeom>
        </p:spPr>
        <p:txBody>
          <a:bodyPr vert="horz" wrap="square" lIns="0" tIns="0" rIns="0" bIns="0" rtlCol="0">
            <a:spAutoFit/>
          </a:bodyPr>
          <a:lstStyle/>
          <a:p>
            <a:pPr marL="0" marR="0" algn="l">
              <a:lnSpc>
                <a:spcPts val="2950"/>
              </a:lnSpc>
              <a:spcBef>
                <a:spcPts val="0"/>
              </a:spcBef>
              <a:spcAft>
                <a:spcPts val="0"/>
              </a:spcAft>
              <a:buClrTx/>
              <a:buSzTx/>
              <a:buFontTx/>
            </a:pPr>
            <a:r>
              <a:rPr>
                <a:latin typeface="Arial" panose="020B0604020202020204" pitchFamily="34" charset="0"/>
                <a:cs typeface="Arial" panose="020B0604020202020204" pitchFamily="34" charset="0"/>
              </a:rPr>
              <a:t>Gruppo Francese</a:t>
            </a:r>
            <a:endParaRPr>
              <a:latin typeface="Arial" panose="020B0604020202020204" pitchFamily="34" charset="0"/>
              <a:cs typeface="Arial" panose="020B0604020202020204" pitchFamily="34" charset="0"/>
            </a:endParaRPr>
          </a:p>
        </p:txBody>
      </p:sp>
      <p:sp>
        <p:nvSpPr>
          <p:cNvPr id="7" name="object 7"/>
          <p:cNvSpPr txBox="1"/>
          <p:nvPr/>
        </p:nvSpPr>
        <p:spPr>
          <a:xfrm>
            <a:off x="788329" y="4232882"/>
            <a:ext cx="5569884" cy="461645"/>
          </a:xfrm>
          <a:prstGeom prst="rect">
            <a:avLst/>
          </a:prstGeom>
        </p:spPr>
        <p:txBody>
          <a:bodyPr vert="horz" wrap="square" lIns="0" tIns="0" rIns="0" bIns="0" rtlCol="0">
            <a:spAutoFit/>
          </a:bodyPr>
          <a:lstStyle/>
          <a:p>
            <a:pPr marL="0" marR="0">
              <a:lnSpc>
                <a:spcPts val="1800"/>
              </a:lnSpc>
              <a:spcBef>
                <a:spcPts val="0"/>
              </a:spcBef>
              <a:spcAft>
                <a:spcPts val="0"/>
              </a:spcAft>
            </a:pPr>
            <a:r>
              <a:rPr sz="1100" dirty="0">
                <a:solidFill>
                  <a:srgbClr val="000000"/>
                </a:solidFill>
                <a:latin typeface="MNIKSD+Poppins Light" panose="02000000000000000000"/>
                <a:cs typeface="MNIKSD+Poppins Light" panose="02000000000000000000"/>
              </a:rPr>
              <a:t>Il gruppo </a:t>
            </a:r>
            <a:r>
              <a:rPr lang="fr-FR" sz="1100" spc="27" dirty="0">
                <a:solidFill>
                  <a:srgbClr val="000000"/>
                </a:solidFill>
                <a:latin typeface="MNIKSD+Poppins Light" panose="02000000000000000000"/>
                <a:cs typeface="MNIKSD+Poppins Light" panose="02000000000000000000"/>
              </a:rPr>
              <a:t>formatosi </a:t>
            </a:r>
            <a:r>
              <a:rPr sz="1100" dirty="0">
                <a:solidFill>
                  <a:srgbClr val="000000"/>
                </a:solidFill>
                <a:latin typeface="MNIKSD+Poppins Light" panose="02000000000000000000"/>
                <a:cs typeface="MNIKSD+Poppins Light" panose="02000000000000000000"/>
              </a:rPr>
              <a:t>in Francia riunisce 15 studenti provenienti da vari Conservatori della rete Est-Ensemble.</a:t>
            </a:r>
            <a:r>
              <a:rPr sz="1100" spc="27" dirty="0">
                <a:solidFill>
                  <a:srgbClr val="000000"/>
                </a:solidFill>
                <a:latin typeface="MNIKSD+Poppins Light" panose="02000000000000000000"/>
                <a:cs typeface="MNIKSD+Poppins Light" panose="02000000000000000000"/>
              </a:rPr>
              <a:t>.</a:t>
            </a:r>
            <a:endParaRPr sz="1100" spc="27" dirty="0">
              <a:solidFill>
                <a:srgbClr val="000000"/>
              </a:solidFill>
              <a:latin typeface="MNIKSD+Poppins Light" panose="02000000000000000000"/>
              <a:cs typeface="MNIKSD+Poppins Light" panose="02000000000000000000"/>
            </a:endParaRPr>
          </a:p>
        </p:txBody>
      </p:sp>
      <p:sp>
        <p:nvSpPr>
          <p:cNvPr id="8" name="object 8"/>
          <p:cNvSpPr txBox="1"/>
          <p:nvPr/>
        </p:nvSpPr>
        <p:spPr>
          <a:xfrm>
            <a:off x="901065" y="4815205"/>
            <a:ext cx="2226310" cy="377825"/>
          </a:xfrm>
          <a:prstGeom prst="rect">
            <a:avLst/>
          </a:prstGeom>
        </p:spPr>
        <p:txBody>
          <a:bodyPr vert="horz" wrap="square" lIns="0" tIns="0" rIns="0" bIns="0" rtlCol="0">
            <a:spAutoFit/>
          </a:bodyPr>
          <a:lstStyle/>
          <a:p>
            <a:pPr marL="0" marR="0" algn="l">
              <a:lnSpc>
                <a:spcPts val="2950"/>
              </a:lnSpc>
              <a:spcBef>
                <a:spcPts val="0"/>
              </a:spcBef>
              <a:spcAft>
                <a:spcPts val="0"/>
              </a:spcAft>
              <a:buClrTx/>
              <a:buSzTx/>
              <a:buFontTx/>
            </a:pPr>
            <a:r>
              <a:rPr sz="1800" dirty="0">
                <a:solidFill>
                  <a:srgbClr val="000000"/>
                </a:solidFill>
                <a:latin typeface="Arial" panose="020B0604020202020204" pitchFamily="34" charset="0"/>
                <a:cs typeface="Arial" panose="020B0604020202020204" pitchFamily="34" charset="0"/>
              </a:rPr>
              <a:t>Gruppo Italiano</a:t>
            </a:r>
            <a:endParaRPr sz="1800" dirty="0">
              <a:solidFill>
                <a:srgbClr val="000000"/>
              </a:solidFill>
              <a:latin typeface="Arial" panose="020B0604020202020204" pitchFamily="34" charset="0"/>
              <a:cs typeface="Arial" panose="020B0604020202020204" pitchFamily="34" charset="0"/>
            </a:endParaRPr>
          </a:p>
        </p:txBody>
      </p:sp>
      <p:sp>
        <p:nvSpPr>
          <p:cNvPr id="9" name="object 9"/>
          <p:cNvSpPr txBox="1"/>
          <p:nvPr/>
        </p:nvSpPr>
        <p:spPr>
          <a:xfrm>
            <a:off x="788329" y="5293057"/>
            <a:ext cx="5682747" cy="461645"/>
          </a:xfrm>
          <a:prstGeom prst="rect">
            <a:avLst/>
          </a:prstGeom>
        </p:spPr>
        <p:txBody>
          <a:bodyPr vert="horz" wrap="square" lIns="0" tIns="0" rIns="0" bIns="0" rtlCol="0">
            <a:spAutoFit/>
          </a:bodyPr>
          <a:lstStyle/>
          <a:p>
            <a:pPr>
              <a:lnSpc>
                <a:spcPts val="1800"/>
              </a:lnSpc>
            </a:pPr>
            <a:r>
              <a:rPr lang="fr-FR" sz="1100" spc="27" dirty="0">
                <a:solidFill>
                  <a:srgbClr val="000000"/>
                </a:solidFill>
                <a:latin typeface="MNIKSD+Poppins Light" panose="02000000000000000000"/>
                <a:cs typeface="MNIKSD+Poppins Light" panose="02000000000000000000"/>
              </a:rPr>
              <a:t>Il gruppo in Italia è composto da 15 studenti</a:t>
            </a:r>
            <a:r>
              <a:rPr lang="de-DE" altLang="fr-FR" sz="1100" spc="27" dirty="0">
                <a:solidFill>
                  <a:srgbClr val="000000"/>
                </a:solidFill>
                <a:latin typeface="Calibri" panose="020F0502020204030204" charset="0"/>
                <a:cs typeface="MNIKSD+Poppins Light" panose="02000000000000000000"/>
              </a:rPr>
              <a:t> </a:t>
            </a:r>
            <a:r>
              <a:rPr lang="fr-FR" sz="1100" spc="27" dirty="0">
                <a:solidFill>
                  <a:srgbClr val="000000"/>
                </a:solidFill>
                <a:latin typeface="MNIKSD+Poppins Light" panose="02000000000000000000"/>
                <a:cs typeface="MNIKSD+Poppins Light" panose="02000000000000000000"/>
              </a:rPr>
              <a:t>provenienti da un liceo </a:t>
            </a:r>
            <a:endParaRPr lang="fr-FR" sz="1100" spc="27" dirty="0">
              <a:solidFill>
                <a:srgbClr val="000000"/>
              </a:solidFill>
              <a:latin typeface="MNIKSD+Poppins Light" panose="02000000000000000000"/>
              <a:cs typeface="MNIKSD+Poppins Light" panose="02000000000000000000"/>
            </a:endParaRPr>
          </a:p>
          <a:p>
            <a:pPr>
              <a:lnSpc>
                <a:spcPts val="1800"/>
              </a:lnSpc>
            </a:pPr>
            <a:r>
              <a:rPr lang="fr-FR" sz="1100" spc="27" dirty="0">
                <a:solidFill>
                  <a:srgbClr val="000000"/>
                </a:solidFill>
                <a:latin typeface="MNIKSD+Poppins Light" panose="02000000000000000000"/>
                <a:cs typeface="MNIKSD+Poppins Light" panose="02000000000000000000"/>
              </a:rPr>
              <a:t>coreutico del territorio.</a:t>
            </a:r>
            <a:endParaRPr lang="fr-FR" sz="1100" spc="27" dirty="0">
              <a:solidFill>
                <a:srgbClr val="000000"/>
              </a:solidFill>
              <a:latin typeface="MNIKSD+Poppins Light" panose="02000000000000000000"/>
              <a:cs typeface="MNIKSD+Poppins Light" panose="02000000000000000000"/>
            </a:endParaRPr>
          </a:p>
        </p:txBody>
      </p:sp>
      <p:sp>
        <p:nvSpPr>
          <p:cNvPr id="10" name="object 10"/>
          <p:cNvSpPr txBox="1"/>
          <p:nvPr/>
        </p:nvSpPr>
        <p:spPr>
          <a:xfrm>
            <a:off x="901065" y="6349365"/>
            <a:ext cx="3237865" cy="357790"/>
          </a:xfrm>
          <a:prstGeom prst="rect">
            <a:avLst/>
          </a:prstGeom>
        </p:spPr>
        <p:txBody>
          <a:bodyPr vert="horz" wrap="square" lIns="0" tIns="0" rIns="0" bIns="0" rtlCol="0">
            <a:spAutoFit/>
          </a:bodyPr>
          <a:lstStyle/>
          <a:p>
            <a:pPr marL="0" marR="0" algn="l">
              <a:lnSpc>
                <a:spcPts val="2950"/>
              </a:lnSpc>
              <a:spcBef>
                <a:spcPts val="0"/>
              </a:spcBef>
              <a:spcAft>
                <a:spcPts val="0"/>
              </a:spcAft>
              <a:buClrTx/>
              <a:buSzTx/>
              <a:buFontTx/>
            </a:pPr>
            <a:r>
              <a:rPr sz="1800" dirty="0" err="1">
                <a:solidFill>
                  <a:srgbClr val="000000"/>
                </a:solidFill>
                <a:latin typeface="ILVIAK+Poppins" panose="02000000000000000000"/>
                <a:cs typeface="ILVIAK+Poppins" panose="02000000000000000000"/>
              </a:rPr>
              <a:t>Calendario</a:t>
            </a:r>
            <a:r>
              <a:rPr sz="1800" dirty="0">
                <a:solidFill>
                  <a:srgbClr val="000000"/>
                </a:solidFill>
                <a:latin typeface="ILVIAK+Poppins" panose="02000000000000000000"/>
                <a:cs typeface="ILVIAK+Poppins" panose="02000000000000000000"/>
              </a:rPr>
              <a:t> </a:t>
            </a:r>
            <a:r>
              <a:rPr sz="1800" dirty="0" smtClean="0">
                <a:solidFill>
                  <a:srgbClr val="000000"/>
                </a:solidFill>
                <a:latin typeface="ILVIAK+Poppins" panose="02000000000000000000"/>
                <a:cs typeface="ILVIAK+Poppins" panose="02000000000000000000"/>
              </a:rPr>
              <a:t>pr</a:t>
            </a:r>
            <a:r>
              <a:rPr lang="it-IT" sz="1800" dirty="0" err="1" smtClean="0">
                <a:solidFill>
                  <a:srgbClr val="000000"/>
                </a:solidFill>
                <a:latin typeface="ILVIAK+Poppins" panose="02000000000000000000"/>
                <a:cs typeface="ILVIAK+Poppins" panose="02000000000000000000"/>
              </a:rPr>
              <a:t>ovvisorio</a:t>
            </a:r>
            <a:endParaRPr sz="1800" dirty="0">
              <a:solidFill>
                <a:srgbClr val="000000"/>
              </a:solidFill>
              <a:latin typeface="ILVIAK+Poppins" panose="02000000000000000000"/>
              <a:cs typeface="ILVIAK+Poppins" panose="02000000000000000000"/>
            </a:endParaRPr>
          </a:p>
        </p:txBody>
      </p:sp>
      <p:sp>
        <p:nvSpPr>
          <p:cNvPr id="11" name="object 11"/>
          <p:cNvSpPr txBox="1"/>
          <p:nvPr/>
        </p:nvSpPr>
        <p:spPr>
          <a:xfrm>
            <a:off x="1005785" y="6977283"/>
            <a:ext cx="635808" cy="822501"/>
          </a:xfrm>
          <a:prstGeom prst="rect">
            <a:avLst/>
          </a:prstGeom>
        </p:spPr>
        <p:txBody>
          <a:bodyPr vert="horz" wrap="square" lIns="0" tIns="0" rIns="0" bIns="0" rtlCol="0">
            <a:spAutoFit/>
          </a:bodyPr>
          <a:lstStyle/>
          <a:p>
            <a:pPr marL="0" marR="0">
              <a:lnSpc>
                <a:spcPts val="2130"/>
              </a:lnSpc>
              <a:spcBef>
                <a:spcPts val="0"/>
              </a:spcBef>
              <a:spcAft>
                <a:spcPts val="0"/>
              </a:spcAft>
            </a:pPr>
            <a:r>
              <a:rPr sz="1300" b="1" dirty="0">
                <a:solidFill>
                  <a:srgbClr val="000000"/>
                </a:solidFill>
                <a:latin typeface="UWMDDL+Poppins Bold" panose="02000000000000000000"/>
                <a:cs typeface="UWMDDL+Poppins Bold" panose="02000000000000000000"/>
              </a:rPr>
              <a:t>05/23</a:t>
            </a:r>
            <a:endParaRPr sz="1300" b="1" dirty="0">
              <a:solidFill>
                <a:srgbClr val="000000"/>
              </a:solidFill>
              <a:latin typeface="UWMDDL+Poppins Bold" panose="02000000000000000000"/>
              <a:cs typeface="UWMDDL+Poppins Bold" panose="02000000000000000000"/>
            </a:endParaRPr>
          </a:p>
          <a:p>
            <a:pPr marL="193675" marR="0">
              <a:lnSpc>
                <a:spcPts val="2025"/>
              </a:lnSpc>
              <a:spcBef>
                <a:spcPts val="50"/>
              </a:spcBef>
              <a:spcAft>
                <a:spcPts val="0"/>
              </a:spcAft>
            </a:pPr>
            <a:r>
              <a:rPr sz="1300" b="1" dirty="0">
                <a:solidFill>
                  <a:srgbClr val="000000"/>
                </a:solidFill>
                <a:latin typeface="UWMDDL+Poppins Bold" panose="02000000000000000000"/>
                <a:cs typeface="UWMDDL+Poppins Bold" panose="02000000000000000000"/>
              </a:rPr>
              <a:t>-</a:t>
            </a:r>
            <a:endParaRPr sz="1300" b="1" dirty="0">
              <a:solidFill>
                <a:srgbClr val="000000"/>
              </a:solidFill>
              <a:latin typeface="UWMDDL+Poppins Bold" panose="02000000000000000000"/>
              <a:cs typeface="UWMDDL+Poppins Bold" panose="02000000000000000000"/>
            </a:endParaRPr>
          </a:p>
          <a:p>
            <a:pPr marL="25400" marR="0">
              <a:lnSpc>
                <a:spcPts val="2025"/>
              </a:lnSpc>
              <a:spcBef>
                <a:spcPts val="0"/>
              </a:spcBef>
              <a:spcAft>
                <a:spcPts val="0"/>
              </a:spcAft>
            </a:pPr>
            <a:r>
              <a:rPr sz="1300" b="1" dirty="0">
                <a:solidFill>
                  <a:srgbClr val="000000"/>
                </a:solidFill>
                <a:latin typeface="UWMDDL+Poppins Bold" panose="02000000000000000000"/>
                <a:cs typeface="UWMDDL+Poppins Bold" panose="02000000000000000000"/>
              </a:rPr>
              <a:t>12/23</a:t>
            </a:r>
            <a:endParaRPr sz="1300" b="1" dirty="0">
              <a:solidFill>
                <a:srgbClr val="000000"/>
              </a:solidFill>
              <a:latin typeface="UWMDDL+Poppins Bold" panose="02000000000000000000"/>
              <a:cs typeface="UWMDDL+Poppins Bold" panose="02000000000000000000"/>
            </a:endParaRPr>
          </a:p>
        </p:txBody>
      </p:sp>
      <p:sp>
        <p:nvSpPr>
          <p:cNvPr id="12" name="object 12"/>
          <p:cNvSpPr txBox="1"/>
          <p:nvPr/>
        </p:nvSpPr>
        <p:spPr>
          <a:xfrm>
            <a:off x="1835279" y="6962562"/>
            <a:ext cx="1955178" cy="923290"/>
          </a:xfrm>
          <a:prstGeom prst="rect">
            <a:avLst/>
          </a:prstGeom>
        </p:spPr>
        <p:txBody>
          <a:bodyPr vert="horz" wrap="square" lIns="0" tIns="0" rIns="0" bIns="0" rtlCol="0">
            <a:spAutoFit/>
          </a:bodyPr>
          <a:lstStyle/>
          <a:p>
            <a:pPr marL="0" marR="0" algn="l">
              <a:lnSpc>
                <a:spcPts val="1800"/>
              </a:lnSpc>
              <a:spcBef>
                <a:spcPts val="0"/>
              </a:spcBef>
              <a:spcAft>
                <a:spcPts val="0"/>
              </a:spcAft>
              <a:buClrTx/>
              <a:buSzTx/>
              <a:buFontTx/>
            </a:pPr>
            <a:r>
              <a:rPr sz="1100" spc="27" dirty="0">
                <a:solidFill>
                  <a:srgbClr val="000000"/>
                </a:solidFill>
                <a:latin typeface="MNIKSD+Poppins Light" panose="02000000000000000000"/>
                <a:cs typeface="MNIKSD+Poppins Light" panose="02000000000000000000"/>
              </a:rPr>
              <a:t>Prefigurazione, costituzione dei gruppi e dei</a:t>
            </a:r>
            <a:endParaRPr sz="1100" spc="27" dirty="0">
              <a:solidFill>
                <a:srgbClr val="000000"/>
              </a:solidFill>
              <a:latin typeface="MNIKSD+Poppins Light" panose="02000000000000000000"/>
              <a:cs typeface="MNIKSD+Poppins Light" panose="02000000000000000000"/>
            </a:endParaRPr>
          </a:p>
          <a:p>
            <a:pPr marL="0" marR="0" algn="l">
              <a:lnSpc>
                <a:spcPts val="1800"/>
              </a:lnSpc>
              <a:spcBef>
                <a:spcPts val="0"/>
              </a:spcBef>
              <a:spcAft>
                <a:spcPts val="0"/>
              </a:spcAft>
              <a:buClrTx/>
              <a:buSzTx/>
              <a:buFontTx/>
            </a:pPr>
            <a:r>
              <a:rPr sz="1100" spc="27" dirty="0">
                <a:solidFill>
                  <a:srgbClr val="000000"/>
                </a:solidFill>
                <a:latin typeface="MNIKSD+Poppins Light" panose="02000000000000000000"/>
                <a:cs typeface="MNIKSD+Poppins Light" panose="02000000000000000000"/>
              </a:rPr>
              <a:t>gruppi di insegnanti,</a:t>
            </a:r>
            <a:endParaRPr sz="1100" spc="27" dirty="0">
              <a:solidFill>
                <a:srgbClr val="000000"/>
              </a:solidFill>
              <a:latin typeface="MNIKSD+Poppins Light" panose="02000000000000000000"/>
              <a:cs typeface="MNIKSD+Poppins Light" panose="02000000000000000000"/>
            </a:endParaRPr>
          </a:p>
          <a:p>
            <a:pPr marL="0" marR="0" algn="l">
              <a:lnSpc>
                <a:spcPts val="1800"/>
              </a:lnSpc>
              <a:spcBef>
                <a:spcPts val="0"/>
              </a:spcBef>
              <a:spcAft>
                <a:spcPts val="0"/>
              </a:spcAft>
              <a:buClrTx/>
              <a:buSzTx/>
              <a:buFontTx/>
            </a:pPr>
            <a:r>
              <a:rPr sz="1100" spc="27" dirty="0">
                <a:solidFill>
                  <a:srgbClr val="000000"/>
                </a:solidFill>
                <a:latin typeface="MNIKSD+Poppins Light" panose="02000000000000000000"/>
                <a:cs typeface="MNIKSD+Poppins Light" panose="02000000000000000000"/>
              </a:rPr>
              <a:t>organizzazione</a:t>
            </a:r>
            <a:endParaRPr sz="1100" spc="27" dirty="0">
              <a:solidFill>
                <a:srgbClr val="000000"/>
              </a:solidFill>
              <a:latin typeface="MNIKSD+Poppins Light" panose="02000000000000000000"/>
              <a:cs typeface="MNIKSD+Poppins Light" panose="02000000000000000000"/>
            </a:endParaRPr>
          </a:p>
        </p:txBody>
      </p:sp>
      <p:sp>
        <p:nvSpPr>
          <p:cNvPr id="13" name="object 13"/>
          <p:cNvSpPr txBox="1"/>
          <p:nvPr/>
        </p:nvSpPr>
        <p:spPr>
          <a:xfrm>
            <a:off x="4117922" y="6977283"/>
            <a:ext cx="640261" cy="822501"/>
          </a:xfrm>
          <a:prstGeom prst="rect">
            <a:avLst/>
          </a:prstGeom>
        </p:spPr>
        <p:txBody>
          <a:bodyPr vert="horz" wrap="square" lIns="0" tIns="0" rIns="0" bIns="0" rtlCol="0">
            <a:spAutoFit/>
          </a:bodyPr>
          <a:lstStyle/>
          <a:p>
            <a:pPr marL="15240" marR="0">
              <a:lnSpc>
                <a:spcPts val="2130"/>
              </a:lnSpc>
              <a:spcBef>
                <a:spcPts val="0"/>
              </a:spcBef>
              <a:spcAft>
                <a:spcPts val="0"/>
              </a:spcAft>
            </a:pPr>
            <a:r>
              <a:rPr lang="it-IT" sz="1300" b="1" dirty="0" smtClean="0">
                <a:solidFill>
                  <a:srgbClr val="000000"/>
                </a:solidFill>
                <a:latin typeface="UWMDDL+Poppins Bold" panose="02000000000000000000"/>
                <a:cs typeface="UWMDDL+Poppins Bold" panose="02000000000000000000"/>
              </a:rPr>
              <a:t>11</a:t>
            </a:r>
            <a:r>
              <a:rPr sz="1300" b="1" dirty="0" smtClean="0">
                <a:solidFill>
                  <a:srgbClr val="000000"/>
                </a:solidFill>
                <a:latin typeface="UWMDDL+Poppins Bold" panose="02000000000000000000"/>
                <a:cs typeface="UWMDDL+Poppins Bold" panose="02000000000000000000"/>
              </a:rPr>
              <a:t>/2</a:t>
            </a:r>
            <a:r>
              <a:rPr lang="it-IT" sz="1300" b="1" dirty="0" smtClean="0">
                <a:solidFill>
                  <a:srgbClr val="000000"/>
                </a:solidFill>
                <a:latin typeface="UWMDDL+Poppins Bold" panose="02000000000000000000"/>
                <a:cs typeface="UWMDDL+Poppins Bold" panose="02000000000000000000"/>
              </a:rPr>
              <a:t>3</a:t>
            </a:r>
            <a:endParaRPr sz="1300" b="1" dirty="0">
              <a:solidFill>
                <a:srgbClr val="000000"/>
              </a:solidFill>
              <a:latin typeface="UWMDDL+Poppins Bold" panose="02000000000000000000"/>
              <a:cs typeface="UWMDDL+Poppins Bold" panose="02000000000000000000"/>
            </a:endParaRPr>
          </a:p>
          <a:p>
            <a:pPr marL="196215" marR="0">
              <a:lnSpc>
                <a:spcPts val="2025"/>
              </a:lnSpc>
              <a:spcBef>
                <a:spcPts val="50"/>
              </a:spcBef>
              <a:spcAft>
                <a:spcPts val="0"/>
              </a:spcAft>
            </a:pPr>
            <a:r>
              <a:rPr sz="1300" b="1" dirty="0">
                <a:solidFill>
                  <a:srgbClr val="000000"/>
                </a:solidFill>
                <a:latin typeface="UWMDDL+Poppins Bold" panose="02000000000000000000"/>
                <a:cs typeface="UWMDDL+Poppins Bold" panose="02000000000000000000"/>
              </a:rPr>
              <a:t>-</a:t>
            </a:r>
            <a:endParaRPr sz="1300" b="1" dirty="0">
              <a:solidFill>
                <a:srgbClr val="000000"/>
              </a:solidFill>
              <a:latin typeface="UWMDDL+Poppins Bold" panose="02000000000000000000"/>
              <a:cs typeface="UWMDDL+Poppins Bold" panose="02000000000000000000"/>
            </a:endParaRPr>
          </a:p>
          <a:p>
            <a:pPr marL="0" marR="0">
              <a:lnSpc>
                <a:spcPts val="2025"/>
              </a:lnSpc>
              <a:spcBef>
                <a:spcPts val="0"/>
              </a:spcBef>
              <a:spcAft>
                <a:spcPts val="0"/>
              </a:spcAft>
            </a:pPr>
            <a:r>
              <a:rPr sz="1300" b="1" dirty="0">
                <a:solidFill>
                  <a:srgbClr val="000000"/>
                </a:solidFill>
                <a:latin typeface="UWMDDL+Poppins Bold" panose="02000000000000000000"/>
                <a:cs typeface="UWMDDL+Poppins Bold" panose="02000000000000000000"/>
              </a:rPr>
              <a:t>03/24</a:t>
            </a:r>
            <a:endParaRPr sz="1300" b="1" dirty="0">
              <a:solidFill>
                <a:srgbClr val="000000"/>
              </a:solidFill>
              <a:latin typeface="UWMDDL+Poppins Bold" panose="02000000000000000000"/>
              <a:cs typeface="UWMDDL+Poppins Bold" panose="02000000000000000000"/>
            </a:endParaRPr>
          </a:p>
        </p:txBody>
      </p:sp>
      <p:sp>
        <p:nvSpPr>
          <p:cNvPr id="14" name="object 14"/>
          <p:cNvSpPr txBox="1"/>
          <p:nvPr/>
        </p:nvSpPr>
        <p:spPr>
          <a:xfrm>
            <a:off x="4942123" y="6962471"/>
            <a:ext cx="1853479" cy="923290"/>
          </a:xfrm>
          <a:prstGeom prst="rect">
            <a:avLst/>
          </a:prstGeom>
        </p:spPr>
        <p:txBody>
          <a:bodyPr vert="horz" wrap="square" lIns="0" tIns="0" rIns="0" bIns="0" rtlCol="0">
            <a:spAutoFit/>
          </a:bodyPr>
          <a:lstStyle/>
          <a:p>
            <a:pPr marL="0" marR="0" algn="l">
              <a:lnSpc>
                <a:spcPts val="1800"/>
              </a:lnSpc>
              <a:spcBef>
                <a:spcPts val="0"/>
              </a:spcBef>
              <a:spcAft>
                <a:spcPts val="0"/>
              </a:spcAft>
              <a:buClrTx/>
              <a:buSzTx/>
              <a:buFontTx/>
            </a:pPr>
            <a:r>
              <a:rPr sz="1100" spc="26" dirty="0">
                <a:solidFill>
                  <a:srgbClr val="000000"/>
                </a:solidFill>
                <a:latin typeface="MNIKSD+Poppins Light" panose="02000000000000000000"/>
                <a:cs typeface="MNIKSD+Poppins Light" panose="02000000000000000000"/>
              </a:rPr>
              <a:t>Workshops con Ambra</a:t>
            </a:r>
            <a:endParaRPr sz="1100" spc="26" dirty="0">
              <a:solidFill>
                <a:srgbClr val="000000"/>
              </a:solidFill>
              <a:latin typeface="MNIKSD+Poppins Light" panose="02000000000000000000"/>
              <a:cs typeface="MNIKSD+Poppins Light" panose="02000000000000000000"/>
            </a:endParaRPr>
          </a:p>
          <a:p>
            <a:pPr marL="0" marR="0" algn="l">
              <a:lnSpc>
                <a:spcPts val="1800"/>
              </a:lnSpc>
              <a:spcBef>
                <a:spcPts val="0"/>
              </a:spcBef>
              <a:spcAft>
                <a:spcPts val="0"/>
              </a:spcAft>
              <a:buClrTx/>
              <a:buSzTx/>
              <a:buFontTx/>
            </a:pPr>
            <a:r>
              <a:rPr sz="1100" spc="26" dirty="0">
                <a:solidFill>
                  <a:srgbClr val="000000"/>
                </a:solidFill>
                <a:latin typeface="MNIKSD+Poppins Light" panose="02000000000000000000"/>
                <a:cs typeface="MNIKSD+Poppins Light" panose="02000000000000000000"/>
              </a:rPr>
              <a:t>Senatore e i gruppi di</a:t>
            </a:r>
            <a:endParaRPr sz="1100" spc="26" dirty="0">
              <a:solidFill>
                <a:srgbClr val="000000"/>
              </a:solidFill>
              <a:latin typeface="MNIKSD+Poppins Light" panose="02000000000000000000"/>
              <a:cs typeface="MNIKSD+Poppins Light" panose="02000000000000000000"/>
            </a:endParaRPr>
          </a:p>
          <a:p>
            <a:pPr marL="0" marR="0" algn="l">
              <a:lnSpc>
                <a:spcPts val="1800"/>
              </a:lnSpc>
              <a:spcBef>
                <a:spcPts val="0"/>
              </a:spcBef>
              <a:spcAft>
                <a:spcPts val="0"/>
              </a:spcAft>
              <a:buClrTx/>
              <a:buSzTx/>
              <a:buFontTx/>
            </a:pPr>
            <a:r>
              <a:rPr sz="1100" spc="26" dirty="0">
                <a:solidFill>
                  <a:srgbClr val="000000"/>
                </a:solidFill>
                <a:latin typeface="MNIKSD+Poppins Light" panose="02000000000000000000"/>
                <a:cs typeface="MNIKSD+Poppins Light" panose="02000000000000000000"/>
              </a:rPr>
              <a:t>insegnanti dei due</a:t>
            </a:r>
            <a:endParaRPr sz="1100" spc="26" dirty="0">
              <a:solidFill>
                <a:srgbClr val="000000"/>
              </a:solidFill>
              <a:latin typeface="MNIKSD+Poppins Light" panose="02000000000000000000"/>
              <a:cs typeface="MNIKSD+Poppins Light" panose="02000000000000000000"/>
            </a:endParaRPr>
          </a:p>
          <a:p>
            <a:pPr marL="0" marR="0" algn="l">
              <a:lnSpc>
                <a:spcPts val="1800"/>
              </a:lnSpc>
              <a:spcBef>
                <a:spcPts val="0"/>
              </a:spcBef>
              <a:spcAft>
                <a:spcPts val="0"/>
              </a:spcAft>
              <a:buClrTx/>
              <a:buSzTx/>
              <a:buFontTx/>
            </a:pPr>
            <a:r>
              <a:rPr sz="1100" spc="26" dirty="0">
                <a:solidFill>
                  <a:srgbClr val="000000"/>
                </a:solidFill>
                <a:latin typeface="MNIKSD+Poppins Light" panose="02000000000000000000"/>
                <a:cs typeface="MNIKSD+Poppins Light" panose="02000000000000000000"/>
              </a:rPr>
              <a:t>paesi</a:t>
            </a:r>
            <a:endParaRPr sz="1100" spc="26" dirty="0">
              <a:solidFill>
                <a:srgbClr val="000000"/>
              </a:solidFill>
              <a:latin typeface="MNIKSD+Poppins Light" panose="02000000000000000000"/>
              <a:cs typeface="MNIKSD+Poppins Light" panose="02000000000000000000"/>
            </a:endParaRPr>
          </a:p>
        </p:txBody>
      </p:sp>
      <p:sp>
        <p:nvSpPr>
          <p:cNvPr id="15" name="object 15"/>
          <p:cNvSpPr txBox="1"/>
          <p:nvPr/>
        </p:nvSpPr>
        <p:spPr>
          <a:xfrm>
            <a:off x="4942205" y="8021955"/>
            <a:ext cx="1892300" cy="1615440"/>
          </a:xfrm>
          <a:prstGeom prst="rect">
            <a:avLst/>
          </a:prstGeom>
        </p:spPr>
        <p:txBody>
          <a:bodyPr vert="horz" wrap="square" lIns="0" tIns="0" rIns="0" bIns="0" rtlCol="0">
            <a:spAutoFit/>
          </a:bodyPr>
          <a:lstStyle/>
          <a:p>
            <a:pPr marL="0" marR="0" algn="l">
              <a:lnSpc>
                <a:spcPts val="1800"/>
              </a:lnSpc>
              <a:spcBef>
                <a:spcPts val="0"/>
              </a:spcBef>
              <a:spcAft>
                <a:spcPts val="0"/>
              </a:spcAft>
              <a:buClrTx/>
              <a:buSzTx/>
              <a:buFontTx/>
            </a:pPr>
            <a:r>
              <a:rPr sz="1100" dirty="0">
                <a:solidFill>
                  <a:srgbClr val="000000"/>
                </a:solidFill>
                <a:latin typeface="MNIKSD+Poppins Light" panose="02000000000000000000"/>
                <a:cs typeface="MNIKSD+Poppins Light" panose="02000000000000000000"/>
              </a:rPr>
              <a:t>Secondo incontro in Francia: prove e rappresentazioni </a:t>
            </a:r>
            <a:endParaRPr sz="1100" dirty="0">
              <a:solidFill>
                <a:srgbClr val="000000"/>
              </a:solidFill>
              <a:latin typeface="MNIKSD+Poppins Light" panose="02000000000000000000"/>
              <a:cs typeface="MNIKSD+Poppins Light" panose="02000000000000000000"/>
            </a:endParaRPr>
          </a:p>
          <a:p>
            <a:pPr marL="0" marR="0" algn="l">
              <a:lnSpc>
                <a:spcPts val="1800"/>
              </a:lnSpc>
              <a:spcBef>
                <a:spcPts val="0"/>
              </a:spcBef>
              <a:spcAft>
                <a:spcPts val="0"/>
              </a:spcAft>
              <a:buClrTx/>
              <a:buSzTx/>
              <a:buFontTx/>
            </a:pPr>
            <a:r>
              <a:rPr sz="1100" dirty="0">
                <a:solidFill>
                  <a:srgbClr val="000000"/>
                </a:solidFill>
                <a:latin typeface="MNIKSD+Poppins Light" panose="02000000000000000000"/>
                <a:cs typeface="MNIKSD+Poppins Light" panose="02000000000000000000"/>
              </a:rPr>
              <a:t>durante il Festival Estensioni e/o il Festival Playground + eventuale esibizione in un festival a Torino.</a:t>
            </a:r>
            <a:endParaRPr sz="1100" dirty="0">
              <a:solidFill>
                <a:srgbClr val="000000"/>
              </a:solidFill>
              <a:latin typeface="MNIKSD+Poppins Light" panose="02000000000000000000"/>
              <a:cs typeface="MNIKSD+Poppins Light" panose="02000000000000000000"/>
            </a:endParaRPr>
          </a:p>
        </p:txBody>
      </p:sp>
      <p:sp>
        <p:nvSpPr>
          <p:cNvPr id="16" name="object 16"/>
          <p:cNvSpPr txBox="1"/>
          <p:nvPr/>
        </p:nvSpPr>
        <p:spPr>
          <a:xfrm>
            <a:off x="1827721" y="8011253"/>
            <a:ext cx="1924063" cy="1153795"/>
          </a:xfrm>
          <a:prstGeom prst="rect">
            <a:avLst/>
          </a:prstGeom>
        </p:spPr>
        <p:txBody>
          <a:bodyPr vert="horz" wrap="square" lIns="0" tIns="0" rIns="0" bIns="0" rtlCol="0">
            <a:spAutoFit/>
          </a:bodyPr>
          <a:lstStyle/>
          <a:p>
            <a:pPr marL="0" marR="0" algn="l">
              <a:lnSpc>
                <a:spcPts val="1800"/>
              </a:lnSpc>
              <a:spcBef>
                <a:spcPts val="0"/>
              </a:spcBef>
              <a:spcAft>
                <a:spcPts val="0"/>
              </a:spcAft>
              <a:buClrTx/>
              <a:buSzTx/>
              <a:buFontTx/>
            </a:pPr>
            <a:r>
              <a:rPr sz="1100" spc="27" dirty="0">
                <a:solidFill>
                  <a:srgbClr val="000000"/>
                </a:solidFill>
                <a:latin typeface="MNIKSD+Poppins Light" panose="02000000000000000000"/>
                <a:cs typeface="MNIKSD+Poppins Light" panose="02000000000000000000"/>
              </a:rPr>
              <a:t>Primo incontro dei due gruppi in Italia:</a:t>
            </a:r>
            <a:r>
              <a:rPr lang="de-DE" sz="1100" spc="27" dirty="0">
                <a:solidFill>
                  <a:srgbClr val="000000"/>
                </a:solidFill>
                <a:latin typeface="Calibri" panose="020F0502020204030204" charset="0"/>
                <a:cs typeface="MNIKSD+Poppins Light" panose="02000000000000000000"/>
              </a:rPr>
              <a:t> </a:t>
            </a:r>
            <a:r>
              <a:rPr sz="1100" spc="27" dirty="0">
                <a:solidFill>
                  <a:srgbClr val="000000"/>
                </a:solidFill>
                <a:latin typeface="MNIKSD+Poppins Light" panose="02000000000000000000"/>
                <a:cs typeface="MNIKSD+Poppins Light" panose="02000000000000000000"/>
              </a:rPr>
              <a:t>creazione coreografica</a:t>
            </a:r>
            <a:r>
              <a:rPr lang="de-DE" sz="1100" spc="27" dirty="0">
                <a:solidFill>
                  <a:srgbClr val="000000"/>
                </a:solidFill>
                <a:latin typeface="Calibri" panose="020F0502020204030204" charset="0"/>
                <a:cs typeface="MNIKSD+Poppins Light" panose="02000000000000000000"/>
              </a:rPr>
              <a:t> </a:t>
            </a:r>
            <a:r>
              <a:rPr sz="1100" spc="27" dirty="0">
                <a:solidFill>
                  <a:srgbClr val="000000"/>
                </a:solidFill>
                <a:latin typeface="MNIKSD+Poppins Light" panose="02000000000000000000"/>
                <a:cs typeface="MNIKSD+Poppins Light" panose="02000000000000000000"/>
              </a:rPr>
              <a:t>collettiva e comune con Ambra Senatore</a:t>
            </a:r>
            <a:endParaRPr sz="1100" spc="27" dirty="0">
              <a:solidFill>
                <a:srgbClr val="000000"/>
              </a:solidFill>
              <a:latin typeface="MNIKSD+Poppins Light" panose="02000000000000000000"/>
              <a:cs typeface="MNIKSD+Poppins Light" panose="02000000000000000000"/>
            </a:endParaRPr>
          </a:p>
        </p:txBody>
      </p:sp>
      <p:sp>
        <p:nvSpPr>
          <p:cNvPr id="17" name="object 17"/>
          <p:cNvSpPr txBox="1"/>
          <p:nvPr/>
        </p:nvSpPr>
        <p:spPr>
          <a:xfrm>
            <a:off x="4121640" y="8107680"/>
            <a:ext cx="632840" cy="795089"/>
          </a:xfrm>
          <a:prstGeom prst="rect">
            <a:avLst/>
          </a:prstGeom>
        </p:spPr>
        <p:txBody>
          <a:bodyPr vert="horz" wrap="square" lIns="0" tIns="0" rIns="0" bIns="0" rtlCol="0">
            <a:spAutoFit/>
          </a:bodyPr>
          <a:lstStyle/>
          <a:p>
            <a:pPr marL="0" marR="0">
              <a:lnSpc>
                <a:spcPts val="2130"/>
              </a:lnSpc>
              <a:spcBef>
                <a:spcPts val="0"/>
              </a:spcBef>
              <a:spcAft>
                <a:spcPts val="0"/>
              </a:spcAft>
            </a:pPr>
            <a:r>
              <a:rPr lang="it-IT" sz="1300" b="1" dirty="0" smtClean="0">
                <a:solidFill>
                  <a:srgbClr val="000000"/>
                </a:solidFill>
                <a:latin typeface="UWMDDL+Poppins Bold" panose="02000000000000000000"/>
                <a:cs typeface="UWMDDL+Poppins Bold" panose="02000000000000000000"/>
              </a:rPr>
              <a:t>06/24</a:t>
            </a:r>
            <a:endParaRPr lang="it-IT" sz="1300" b="1" dirty="0" smtClean="0">
              <a:solidFill>
                <a:srgbClr val="000000"/>
              </a:solidFill>
              <a:latin typeface="UWMDDL+Poppins Bold" panose="02000000000000000000"/>
              <a:cs typeface="UWMDDL+Poppins Bold" panose="02000000000000000000"/>
            </a:endParaRPr>
          </a:p>
          <a:p>
            <a:pPr marL="0" marR="0">
              <a:lnSpc>
                <a:spcPts val="2130"/>
              </a:lnSpc>
              <a:spcBef>
                <a:spcPts val="0"/>
              </a:spcBef>
              <a:spcAft>
                <a:spcPts val="0"/>
              </a:spcAft>
            </a:pPr>
            <a:r>
              <a:rPr sz="1300" b="1" dirty="0" smtClean="0">
                <a:solidFill>
                  <a:srgbClr val="000000"/>
                </a:solidFill>
                <a:latin typeface="UWMDDL+Poppins Bold" panose="02000000000000000000"/>
                <a:cs typeface="UWMDDL+Poppins Bold" panose="02000000000000000000"/>
              </a:rPr>
              <a:t>07/24</a:t>
            </a:r>
            <a:endParaRPr sz="1300" b="1" dirty="0">
              <a:solidFill>
                <a:srgbClr val="000000"/>
              </a:solidFill>
              <a:latin typeface="UWMDDL+Poppins Bold" panose="02000000000000000000"/>
              <a:cs typeface="UWMDDL+Poppins Bold" panose="02000000000000000000"/>
            </a:endParaRPr>
          </a:p>
          <a:p>
            <a:pPr marL="30480" marR="0">
              <a:lnSpc>
                <a:spcPts val="2025"/>
              </a:lnSpc>
              <a:spcBef>
                <a:spcPts val="0"/>
              </a:spcBef>
              <a:spcAft>
                <a:spcPts val="0"/>
              </a:spcAft>
            </a:pPr>
            <a:r>
              <a:rPr sz="1300" b="1" dirty="0">
                <a:solidFill>
                  <a:srgbClr val="000000"/>
                </a:solidFill>
                <a:latin typeface="UWMDDL+Poppins Bold" panose="02000000000000000000"/>
                <a:cs typeface="UWMDDL+Poppins Bold" panose="02000000000000000000"/>
              </a:rPr>
              <a:t>11/24</a:t>
            </a:r>
            <a:endParaRPr sz="1300" b="1" dirty="0">
              <a:solidFill>
                <a:srgbClr val="000000"/>
              </a:solidFill>
              <a:latin typeface="UWMDDL+Poppins Bold" panose="02000000000000000000"/>
              <a:cs typeface="UWMDDL+Poppins Bold" panose="02000000000000000000"/>
            </a:endParaRPr>
          </a:p>
        </p:txBody>
      </p:sp>
      <p:sp>
        <p:nvSpPr>
          <p:cNvPr id="18" name="object 18"/>
          <p:cNvSpPr txBox="1"/>
          <p:nvPr/>
        </p:nvSpPr>
        <p:spPr>
          <a:xfrm>
            <a:off x="984476" y="8352585"/>
            <a:ext cx="652136" cy="308584"/>
          </a:xfrm>
          <a:prstGeom prst="rect">
            <a:avLst/>
          </a:prstGeom>
        </p:spPr>
        <p:txBody>
          <a:bodyPr vert="horz" wrap="square" lIns="0" tIns="0" rIns="0" bIns="0" rtlCol="0">
            <a:spAutoFit/>
          </a:bodyPr>
          <a:lstStyle/>
          <a:p>
            <a:pPr marL="0" marR="0">
              <a:lnSpc>
                <a:spcPts val="2130"/>
              </a:lnSpc>
              <a:spcBef>
                <a:spcPts val="0"/>
              </a:spcBef>
              <a:spcAft>
                <a:spcPts val="0"/>
              </a:spcAft>
            </a:pPr>
            <a:r>
              <a:rPr sz="1300" b="1" dirty="0">
                <a:solidFill>
                  <a:srgbClr val="000000"/>
                </a:solidFill>
                <a:latin typeface="UWMDDL+Poppins Bold" panose="02000000000000000000"/>
                <a:cs typeface="UWMDDL+Poppins Bold" panose="02000000000000000000"/>
              </a:rPr>
              <a:t>04/24</a:t>
            </a:r>
            <a:endParaRPr sz="1300" b="1" dirty="0">
              <a:solidFill>
                <a:srgbClr val="000000"/>
              </a:solidFill>
              <a:latin typeface="UWMDDL+Poppins Bold" panose="02000000000000000000"/>
              <a:cs typeface="UWMDDL+Poppins Bold" panose="0200000000000000000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43800" cy="10693400"/>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755365" y="619352"/>
            <a:ext cx="2887867" cy="419735"/>
          </a:xfrm>
          <a:prstGeom prst="rect">
            <a:avLst/>
          </a:prstGeom>
        </p:spPr>
        <p:txBody>
          <a:bodyPr vert="horz" wrap="square" lIns="0" tIns="0" rIns="0" bIns="0" rtlCol="0">
            <a:spAutoFit/>
          </a:bodyPr>
          <a:lstStyle/>
          <a:p>
            <a:pPr marL="0" marR="0">
              <a:lnSpc>
                <a:spcPts val="3275"/>
              </a:lnSpc>
              <a:spcBef>
                <a:spcPts val="0"/>
              </a:spcBef>
              <a:spcAft>
                <a:spcPts val="0"/>
              </a:spcAft>
            </a:pPr>
            <a:r>
              <a:rPr sz="2000" b="1">
                <a:latin typeface="Arial" panose="020B0604020202020204" pitchFamily="34" charset="0"/>
                <a:cs typeface="Arial" panose="020B0604020202020204" pitchFamily="34" charset="0"/>
              </a:rPr>
              <a:t>L</a:t>
            </a:r>
            <a:r>
              <a:rPr lang="de-DE" sz="2000" b="1">
                <a:latin typeface="Arial" panose="020B0604020202020204" pitchFamily="34" charset="0"/>
                <a:cs typeface="Arial" panose="020B0604020202020204" pitchFamily="34" charset="0"/>
              </a:rPr>
              <a:t>e</a:t>
            </a:r>
            <a:r>
              <a:rPr sz="2000" b="1">
                <a:latin typeface="Arial" panose="020B0604020202020204" pitchFamily="34" charset="0"/>
                <a:cs typeface="Arial" panose="020B0604020202020204" pitchFamily="34" charset="0"/>
              </a:rPr>
              <a:t> </a:t>
            </a:r>
            <a:r>
              <a:rPr lang="de-DE" sz="2000" b="1">
                <a:latin typeface="Arial" panose="020B0604020202020204" pitchFamily="34" charset="0"/>
                <a:cs typeface="Arial" panose="020B0604020202020204" pitchFamily="34" charset="0"/>
              </a:rPr>
              <a:t>é</a:t>
            </a:r>
            <a:r>
              <a:rPr sz="2000" b="1">
                <a:latin typeface="Arial" panose="020B0604020202020204" pitchFamily="34" charset="0"/>
                <a:cs typeface="Arial" panose="020B0604020202020204" pitchFamily="34" charset="0"/>
              </a:rPr>
              <a:t>quipes d</a:t>
            </a:r>
            <a:r>
              <a:rPr lang="de-DE" sz="2000" b="1">
                <a:latin typeface="Arial" panose="020B0604020202020204" pitchFamily="34" charset="0"/>
                <a:cs typeface="Arial" panose="020B0604020202020204" pitchFamily="34" charset="0"/>
              </a:rPr>
              <a:t>el</a:t>
            </a:r>
            <a:r>
              <a:rPr sz="2000" b="1">
                <a:latin typeface="Arial" panose="020B0604020202020204" pitchFamily="34" charset="0"/>
                <a:cs typeface="Arial" panose="020B0604020202020204" pitchFamily="34" charset="0"/>
              </a:rPr>
              <a:t> </a:t>
            </a:r>
            <a:r>
              <a:rPr lang="de-DE" sz="2000" b="1">
                <a:latin typeface="Arial" panose="020B0604020202020204" pitchFamily="34" charset="0"/>
                <a:cs typeface="Arial" panose="020B0604020202020204" pitchFamily="34" charset="0"/>
              </a:rPr>
              <a:t>progetto</a:t>
            </a:r>
            <a:endParaRPr lang="de-DE" sz="2000" b="1">
              <a:latin typeface="Arial" panose="020B0604020202020204" pitchFamily="34" charset="0"/>
              <a:cs typeface="Arial" panose="020B0604020202020204" pitchFamily="34" charset="0"/>
            </a:endParaRPr>
          </a:p>
        </p:txBody>
      </p:sp>
      <p:sp>
        <p:nvSpPr>
          <p:cNvPr id="4" name="object 4"/>
          <p:cNvSpPr txBox="1"/>
          <p:nvPr/>
        </p:nvSpPr>
        <p:spPr>
          <a:xfrm>
            <a:off x="1391619" y="1204390"/>
            <a:ext cx="1851979" cy="356870"/>
          </a:xfrm>
          <a:prstGeom prst="rect">
            <a:avLst/>
          </a:prstGeom>
        </p:spPr>
        <p:txBody>
          <a:bodyPr vert="horz" wrap="square" lIns="0" tIns="0" rIns="0" bIns="0" rtlCol="0">
            <a:spAutoFit/>
          </a:bodyPr>
          <a:lstStyle/>
          <a:p>
            <a:pPr marL="0" marR="0">
              <a:lnSpc>
                <a:spcPts val="2785"/>
              </a:lnSpc>
              <a:spcBef>
                <a:spcPts val="0"/>
              </a:spcBef>
              <a:spcAft>
                <a:spcPts val="0"/>
              </a:spcAft>
            </a:pPr>
            <a:r>
              <a:rPr sz="2000" spc="-44" dirty="0">
                <a:solidFill>
                  <a:srgbClr val="000000"/>
                </a:solidFill>
                <a:latin typeface="Arial" panose="020B0604020202020204" pitchFamily="34" charset="0"/>
                <a:cs typeface="Arial" panose="020B0604020202020204" pitchFamily="34" charset="0"/>
              </a:rPr>
              <a:t>Ambra</a:t>
            </a:r>
            <a:r>
              <a:rPr sz="2000" spc="-43" dirty="0">
                <a:solidFill>
                  <a:srgbClr val="000000"/>
                </a:solidFill>
                <a:latin typeface="Arial" panose="020B0604020202020204" pitchFamily="34" charset="0"/>
                <a:cs typeface="Arial" panose="020B0604020202020204" pitchFamily="34" charset="0"/>
              </a:rPr>
              <a:t> </a:t>
            </a:r>
            <a:r>
              <a:rPr sz="2000" spc="-44" dirty="0">
                <a:solidFill>
                  <a:srgbClr val="000000"/>
                </a:solidFill>
                <a:latin typeface="Arial" panose="020B0604020202020204" pitchFamily="34" charset="0"/>
                <a:cs typeface="Arial" panose="020B0604020202020204" pitchFamily="34" charset="0"/>
              </a:rPr>
              <a:t>Senatore</a:t>
            </a:r>
            <a:endParaRPr sz="2000" spc="-44" dirty="0">
              <a:solidFill>
                <a:srgbClr val="000000"/>
              </a:solidFill>
              <a:latin typeface="Arial" panose="020B0604020202020204" pitchFamily="34" charset="0"/>
              <a:cs typeface="Arial" panose="020B0604020202020204" pitchFamily="34" charset="0"/>
            </a:endParaRPr>
          </a:p>
        </p:txBody>
      </p:sp>
      <p:sp>
        <p:nvSpPr>
          <p:cNvPr id="5" name="object 5"/>
          <p:cNvSpPr txBox="1"/>
          <p:nvPr/>
        </p:nvSpPr>
        <p:spPr>
          <a:xfrm>
            <a:off x="991817" y="1743049"/>
            <a:ext cx="5619428" cy="1384935"/>
          </a:xfrm>
          <a:prstGeom prst="rect">
            <a:avLst/>
          </a:prstGeom>
        </p:spPr>
        <p:txBody>
          <a:bodyPr vert="horz" wrap="square" lIns="0" tIns="0" rIns="0" bIns="0" rtlCol="0">
            <a:spAutoFit/>
          </a:bodyPr>
          <a:lstStyle/>
          <a:p>
            <a:pPr marL="0" marR="0" algn="just">
              <a:lnSpc>
                <a:spcPts val="1800"/>
              </a:lnSpc>
              <a:spcBef>
                <a:spcPts val="0"/>
              </a:spcBef>
              <a:spcAft>
                <a:spcPts val="0"/>
              </a:spcAft>
              <a:buClrTx/>
              <a:buSzTx/>
              <a:buFontTx/>
            </a:pPr>
            <a:r>
              <a:rPr sz="1100" dirty="0" smtClean="0">
                <a:solidFill>
                  <a:srgbClr val="000000"/>
                </a:solidFill>
                <a:latin typeface="JDRRAT+Poppins Light" panose="02000000000000000000"/>
                <a:cs typeface="JDRRAT+Poppins Light" panose="02000000000000000000"/>
              </a:rPr>
              <a:t>«</a:t>
            </a:r>
            <a:r>
              <a:rPr sz="1100" dirty="0" err="1" smtClean="0">
                <a:solidFill>
                  <a:srgbClr val="000000"/>
                </a:solidFill>
                <a:latin typeface="JDRRAT+Poppins Light" panose="02000000000000000000"/>
                <a:cs typeface="JDRRAT+Poppins Light" panose="02000000000000000000"/>
              </a:rPr>
              <a:t>Coreografa</a:t>
            </a:r>
            <a:r>
              <a:rPr sz="1100" dirty="0" smtClean="0">
                <a:solidFill>
                  <a:srgbClr val="000000"/>
                </a:solidFill>
                <a:latin typeface="JDRRAT+Poppins Light" panose="02000000000000000000"/>
                <a:cs typeface="JDRRAT+Poppins Light" panose="02000000000000000000"/>
              </a:rPr>
              <a:t> </a:t>
            </a:r>
            <a:r>
              <a:rPr sz="1100" dirty="0">
                <a:solidFill>
                  <a:srgbClr val="000000"/>
                </a:solidFill>
                <a:latin typeface="JDRRAT+Poppins Light" panose="02000000000000000000"/>
                <a:cs typeface="JDRRAT+Poppins Light" panose="02000000000000000000"/>
              </a:rPr>
              <a:t>e performer italiana di Torino, Ambra Senatore </a:t>
            </a:r>
            <a:r>
              <a:rPr sz="1100" dirty="0">
                <a:solidFill>
                  <a:srgbClr val="000000"/>
                </a:solidFill>
                <a:latin typeface="JDRRAT+Poppins Light" panose="02000000000000000000"/>
                <a:cs typeface="JDRRAT+Poppins Light" panose="02000000000000000000"/>
                <a:sym typeface="+mn-ea"/>
              </a:rPr>
              <a:t>dal 2016 </a:t>
            </a:r>
            <a:r>
              <a:rPr sz="1100" dirty="0">
                <a:solidFill>
                  <a:srgbClr val="000000"/>
                </a:solidFill>
                <a:latin typeface="JDRRAT+Poppins Light" panose="02000000000000000000"/>
                <a:cs typeface="JDRRAT+Poppins Light" panose="02000000000000000000"/>
              </a:rPr>
              <a:t>è direttrice del Centre Chorégraphique National de Nantes. La sua danza si colloca in quel luogo sospeso tra la costruzione dell'azione, la finzione nella ripetizione e la verità della presenza. Alla base di tutta la sua gestualità si trova il quotidiano, osservato </a:t>
            </a:r>
            <a:r>
              <a:rPr sz="1100" dirty="0">
                <a:solidFill>
                  <a:srgbClr val="000000"/>
                </a:solidFill>
                <a:latin typeface="JDRRAT+Poppins Light" panose="02000000000000000000"/>
                <a:cs typeface="JDRRAT+Poppins Light" panose="02000000000000000000"/>
                <a:sym typeface="+mn-ea"/>
              </a:rPr>
              <a:t>«</a:t>
            </a:r>
            <a:r>
              <a:rPr sz="1100" dirty="0">
                <a:solidFill>
                  <a:srgbClr val="000000"/>
                </a:solidFill>
                <a:latin typeface="JDRRAT+Poppins Light" panose="02000000000000000000"/>
                <a:cs typeface="JDRRAT+Poppins Light" panose="02000000000000000000"/>
              </a:rPr>
              <a:t>sotto la lente d'ingrandimento</a:t>
            </a:r>
            <a:r>
              <a:rPr sz="1100" dirty="0">
                <a:solidFill>
                  <a:srgbClr val="000000"/>
                </a:solidFill>
                <a:latin typeface="JDRRAT+Poppins Light" panose="02000000000000000000"/>
                <a:cs typeface="JDRRAT+Poppins Light" panose="02000000000000000000"/>
                <a:sym typeface="+mn-ea"/>
              </a:rPr>
              <a:t>»</a:t>
            </a:r>
            <a:r>
              <a:rPr sz="1100" dirty="0">
                <a:solidFill>
                  <a:srgbClr val="000000"/>
                </a:solidFill>
                <a:latin typeface="JDRRAT+Poppins Light" panose="02000000000000000000"/>
                <a:cs typeface="JDRRAT+Poppins Light" panose="02000000000000000000"/>
              </a:rPr>
              <a:t>, che viene spostato e capovolto, finché il gesto non diventi fittizio, finché la danza non si </a:t>
            </a:r>
            <a:r>
              <a:rPr sz="1100" dirty="0" err="1">
                <a:solidFill>
                  <a:srgbClr val="000000"/>
                </a:solidFill>
                <a:latin typeface="JDRRAT+Poppins Light" panose="02000000000000000000"/>
                <a:cs typeface="JDRRAT+Poppins Light" panose="02000000000000000000"/>
              </a:rPr>
              <a:t>teatralizzi</a:t>
            </a:r>
            <a:r>
              <a:rPr sz="1100" dirty="0" smtClean="0">
                <a:solidFill>
                  <a:srgbClr val="000000"/>
                </a:solidFill>
                <a:latin typeface="JDRRAT+Poppins Light" panose="02000000000000000000"/>
                <a:cs typeface="JDRRAT+Poppins Light" panose="02000000000000000000"/>
              </a:rPr>
              <a:t>.»</a:t>
            </a:r>
            <a:endParaRPr sz="1100" dirty="0">
              <a:solidFill>
                <a:srgbClr val="000000"/>
              </a:solidFill>
              <a:latin typeface="JDRRAT+Poppins Light" panose="02000000000000000000"/>
              <a:cs typeface="JDRRAT+Poppins Light" panose="02000000000000000000"/>
            </a:endParaRPr>
          </a:p>
        </p:txBody>
      </p:sp>
      <p:sp>
        <p:nvSpPr>
          <p:cNvPr id="6" name="object 6"/>
          <p:cNvSpPr txBox="1"/>
          <p:nvPr/>
        </p:nvSpPr>
        <p:spPr>
          <a:xfrm>
            <a:off x="991817" y="3541762"/>
            <a:ext cx="5617377" cy="1384935"/>
          </a:xfrm>
          <a:prstGeom prst="rect">
            <a:avLst/>
          </a:prstGeom>
        </p:spPr>
        <p:txBody>
          <a:bodyPr vert="horz" wrap="square" lIns="0" tIns="0" rIns="0" bIns="0" rtlCol="0">
            <a:spAutoFit/>
          </a:bodyPr>
          <a:lstStyle/>
          <a:p>
            <a:pPr marL="0" marR="0" algn="just">
              <a:lnSpc>
                <a:spcPts val="1800"/>
              </a:lnSpc>
              <a:spcBef>
                <a:spcPts val="0"/>
              </a:spcBef>
              <a:spcAft>
                <a:spcPts val="0"/>
              </a:spcAft>
              <a:buClrTx/>
              <a:buSzTx/>
              <a:buFontTx/>
            </a:pPr>
            <a:r>
              <a:rPr sz="1100" dirty="0" smtClean="0">
                <a:solidFill>
                  <a:srgbClr val="000000"/>
                </a:solidFill>
                <a:latin typeface="JDRRAT+Poppins Light" panose="02000000000000000000"/>
                <a:cs typeface="JDRRAT+Poppins Light" panose="02000000000000000000"/>
              </a:rPr>
              <a:t>«In </a:t>
            </a:r>
            <a:r>
              <a:rPr sz="1100" dirty="0">
                <a:solidFill>
                  <a:srgbClr val="000000"/>
                </a:solidFill>
                <a:latin typeface="JDRRAT+Poppins Light" panose="02000000000000000000"/>
                <a:cs typeface="JDRRAT+Poppins Light" panose="02000000000000000000"/>
              </a:rPr>
              <a:t>Italia si è formata con artisti come Roberto Castello, Rafaella Giordano, con cui ha presto collaborato. Come interprete, ha anche</a:t>
            </a:r>
            <a:r>
              <a:rPr lang="de-DE" sz="1100" dirty="0">
                <a:solidFill>
                  <a:srgbClr val="000000"/>
                </a:solidFill>
                <a:latin typeface="Calibri" panose="020F0502020204030204" charset="0"/>
                <a:cs typeface="JDRRAT+Poppins Light" panose="02000000000000000000"/>
              </a:rPr>
              <a:t> </a:t>
            </a:r>
            <a:r>
              <a:rPr lang="de-DE" sz="1100" dirty="0">
                <a:solidFill>
                  <a:srgbClr val="000000"/>
                </a:solidFill>
                <a:latin typeface="JDRRAT+Poppins Light" panose="02000000000000000000"/>
                <a:cs typeface="JDRRAT+Poppins Light" panose="02000000000000000000"/>
              </a:rPr>
              <a:t>lavorato con </a:t>
            </a:r>
            <a:r>
              <a:rPr sz="1100" dirty="0">
                <a:solidFill>
                  <a:srgbClr val="000000"/>
                </a:solidFill>
                <a:latin typeface="JDRRAT+Poppins Light" panose="02000000000000000000"/>
                <a:cs typeface="JDRRAT+Poppins Light" panose="02000000000000000000"/>
              </a:rPr>
              <a:t>Jean-Claude Gallotta, Giorgio Rossi, Georges Lavaudant e Antonio Tagliarini. Alla fine degli anni '90 ha creato pièces in collaborazione con altri autori, poi ha conseguito un dottorato di ricerca sulla danza contemporanea (2004) prima di insegnare storia della danza a Milano</a:t>
            </a:r>
            <a:r>
              <a:rPr sz="1100" dirty="0" smtClean="0">
                <a:solidFill>
                  <a:srgbClr val="000000"/>
                </a:solidFill>
                <a:latin typeface="JDRRAT+Poppins Light" panose="02000000000000000000"/>
                <a:cs typeface="JDRRAT+Poppins Light" panose="02000000000000000000"/>
              </a:rPr>
              <a:t>.»</a:t>
            </a:r>
            <a:endParaRPr sz="1100" dirty="0">
              <a:solidFill>
                <a:srgbClr val="000000"/>
              </a:solidFill>
              <a:latin typeface="JDRRAT+Poppins Light" panose="02000000000000000000"/>
              <a:cs typeface="JDRRAT+Poppins Light" panose="02000000000000000000"/>
            </a:endParaRPr>
          </a:p>
        </p:txBody>
      </p:sp>
      <p:sp>
        <p:nvSpPr>
          <p:cNvPr id="7" name="object 7"/>
          <p:cNvSpPr txBox="1"/>
          <p:nvPr/>
        </p:nvSpPr>
        <p:spPr>
          <a:xfrm>
            <a:off x="991817" y="5340475"/>
            <a:ext cx="5619649" cy="461665"/>
          </a:xfrm>
          <a:prstGeom prst="rect">
            <a:avLst/>
          </a:prstGeom>
        </p:spPr>
        <p:txBody>
          <a:bodyPr vert="horz" wrap="square" lIns="0" tIns="0" rIns="0" bIns="0" rtlCol="0">
            <a:spAutoFit/>
          </a:bodyPr>
          <a:lstStyle/>
          <a:p>
            <a:pPr marL="0" marR="0" algn="just">
              <a:lnSpc>
                <a:spcPts val="1800"/>
              </a:lnSpc>
              <a:spcBef>
                <a:spcPts val="0"/>
              </a:spcBef>
              <a:spcAft>
                <a:spcPts val="0"/>
              </a:spcAft>
              <a:buClrTx/>
              <a:buSzTx/>
              <a:buFontTx/>
            </a:pPr>
            <a:r>
              <a:rPr sz="1100" dirty="0">
                <a:solidFill>
                  <a:srgbClr val="000000"/>
                </a:solidFill>
                <a:latin typeface="JDRRAT+Poppins Light" panose="02000000000000000000"/>
                <a:cs typeface="JDRRAT+Poppins Light" panose="02000000000000000000"/>
              </a:rPr>
              <a:t>In seguito ha creato i suoi assoli come "Merce". Al 2012 risale la fondazione della sua compagnia EDA, seguita da opere </a:t>
            </a:r>
            <a:r>
              <a:rPr sz="1100" dirty="0" err="1">
                <a:solidFill>
                  <a:srgbClr val="000000"/>
                </a:solidFill>
                <a:latin typeface="JDRRAT+Poppins Light" panose="02000000000000000000"/>
                <a:cs typeface="JDRRAT+Poppins Light" panose="02000000000000000000"/>
              </a:rPr>
              <a:t>di</a:t>
            </a:r>
            <a:r>
              <a:rPr sz="1100" dirty="0">
                <a:solidFill>
                  <a:srgbClr val="000000"/>
                </a:solidFill>
                <a:latin typeface="JDRRAT+Poppins Light" panose="02000000000000000000"/>
                <a:cs typeface="JDRRAT+Poppins Light" panose="02000000000000000000"/>
              </a:rPr>
              <a:t> </a:t>
            </a:r>
            <a:r>
              <a:rPr sz="1100" dirty="0" smtClean="0">
                <a:solidFill>
                  <a:srgbClr val="000000"/>
                </a:solidFill>
                <a:latin typeface="JDRRAT+Poppins Light" panose="02000000000000000000"/>
                <a:cs typeface="JDRRAT+Poppins Light" panose="02000000000000000000"/>
              </a:rPr>
              <a:t>pi</a:t>
            </a:r>
            <a:r>
              <a:rPr lang="it-IT" sz="1200" dirty="0" smtClean="0">
                <a:solidFill>
                  <a:srgbClr val="000000"/>
                </a:solidFill>
                <a:latin typeface="JDRRAT+Poppins Light" panose="02000000000000000000"/>
                <a:cs typeface="JDRRAT+Poppins Light" panose="02000000000000000000"/>
              </a:rPr>
              <a:t>ù</a:t>
            </a:r>
            <a:r>
              <a:rPr lang="it-IT" sz="1100" dirty="0" smtClean="0">
                <a:solidFill>
                  <a:srgbClr val="000000"/>
                </a:solidFill>
                <a:latin typeface="JDRRAT+Poppins Light" panose="02000000000000000000"/>
                <a:cs typeface="JDRRAT+Poppins Light" panose="02000000000000000000"/>
              </a:rPr>
              <a:t> </a:t>
            </a:r>
            <a:r>
              <a:rPr sz="1100" dirty="0" err="1" smtClean="0">
                <a:solidFill>
                  <a:srgbClr val="000000"/>
                </a:solidFill>
                <a:latin typeface="JDRRAT+Poppins Light" panose="02000000000000000000"/>
                <a:cs typeface="JDRRAT+Poppins Light" panose="02000000000000000000"/>
              </a:rPr>
              <a:t>ampio</a:t>
            </a:r>
            <a:r>
              <a:rPr sz="1100" dirty="0" smtClean="0">
                <a:solidFill>
                  <a:srgbClr val="000000"/>
                </a:solidFill>
                <a:latin typeface="JDRRAT+Poppins Light" panose="02000000000000000000"/>
                <a:cs typeface="JDRRAT+Poppins Light" panose="02000000000000000000"/>
              </a:rPr>
              <a:t> </a:t>
            </a:r>
            <a:r>
              <a:rPr sz="1100" dirty="0">
                <a:solidFill>
                  <a:srgbClr val="000000"/>
                </a:solidFill>
                <a:latin typeface="JDRRAT+Poppins Light" panose="02000000000000000000"/>
                <a:cs typeface="JDRRAT+Poppins Light" panose="02000000000000000000"/>
              </a:rPr>
              <a:t>respiro come "Scena madre*".</a:t>
            </a:r>
            <a:endParaRPr sz="1100" dirty="0">
              <a:solidFill>
                <a:srgbClr val="000000"/>
              </a:solidFill>
              <a:latin typeface="JDRRAT+Poppins Light" panose="02000000000000000000"/>
              <a:cs typeface="JDRRAT+Poppins Light" panose="02000000000000000000"/>
            </a:endParaRPr>
          </a:p>
        </p:txBody>
      </p:sp>
      <p:sp>
        <p:nvSpPr>
          <p:cNvPr id="8" name="object 8"/>
          <p:cNvSpPr txBox="1"/>
          <p:nvPr/>
        </p:nvSpPr>
        <p:spPr>
          <a:xfrm>
            <a:off x="804908" y="6315707"/>
            <a:ext cx="2766160" cy="3462020"/>
          </a:xfrm>
          <a:prstGeom prst="rect">
            <a:avLst/>
          </a:prstGeom>
        </p:spPr>
        <p:txBody>
          <a:bodyPr vert="horz" wrap="square" lIns="0" tIns="0" rIns="0" bIns="0" rtlCol="0">
            <a:spAutoFit/>
          </a:bodyPr>
          <a:lstStyle/>
          <a:p>
            <a:pPr marL="50800">
              <a:lnSpc>
                <a:spcPts val="1800"/>
              </a:lnSpc>
            </a:pPr>
            <a:r>
              <a:rPr sz="1100" dirty="0">
                <a:solidFill>
                  <a:srgbClr val="000000"/>
                </a:solidFill>
                <a:latin typeface="JDRRAT+Poppins Light" panose="02000000000000000000"/>
                <a:cs typeface="JDRRAT+Poppins Light" panose="02000000000000000000"/>
              </a:rPr>
              <a:t>Oggi presta particolare attenzione</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a portare la danza fuori dal palcoscenico e "cerca una</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danza che incontra le persone". Con</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le sue passeggiate coreografiche</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mercati, musei, mediateche, parchi e giardini o anche aule scolastiche </a:t>
            </a:r>
            <a:r>
              <a:rPr sz="1100" dirty="0" err="1">
                <a:solidFill>
                  <a:srgbClr val="000000"/>
                </a:solidFill>
                <a:latin typeface="JDRRAT+Poppins Light" panose="02000000000000000000"/>
                <a:cs typeface="JDRRAT+Poppins Light" panose="02000000000000000000"/>
              </a:rPr>
              <a:t>diventano</a:t>
            </a:r>
            <a:r>
              <a:rPr sz="1100" dirty="0">
                <a:solidFill>
                  <a:srgbClr val="000000"/>
                </a:solidFill>
                <a:latin typeface="JDRRAT+Poppins Light" panose="02000000000000000000"/>
                <a:cs typeface="JDRRAT+Poppins Light" panose="02000000000000000000"/>
              </a:rPr>
              <a:t> </a:t>
            </a:r>
            <a:r>
              <a:rPr lang="it-IT" sz="1100" dirty="0" smtClean="0">
                <a:solidFill>
                  <a:srgbClr val="000000"/>
                </a:solidFill>
                <a:latin typeface="JDRRAT+Poppins Light" panose="02000000000000000000"/>
                <a:cs typeface="JDRRAT+Poppins Light" panose="02000000000000000000"/>
              </a:rPr>
              <a:t>«</a:t>
            </a:r>
            <a:r>
              <a:rPr sz="1100" dirty="0" err="1" smtClean="0">
                <a:solidFill>
                  <a:srgbClr val="000000"/>
                </a:solidFill>
                <a:latin typeface="JDRRAT+Poppins Light" panose="02000000000000000000"/>
                <a:cs typeface="JDRRAT+Poppins Light" panose="02000000000000000000"/>
              </a:rPr>
              <a:t>veri</a:t>
            </a:r>
            <a:r>
              <a:rPr sz="1100" dirty="0" smtClean="0">
                <a:solidFill>
                  <a:srgbClr val="000000"/>
                </a:solidFill>
                <a:latin typeface="JDRRAT+Poppins Light" panose="02000000000000000000"/>
                <a:cs typeface="JDRRAT+Poppins Light" panose="02000000000000000000"/>
              </a:rPr>
              <a:t> </a:t>
            </a:r>
            <a:r>
              <a:rPr sz="1100" dirty="0">
                <a:solidFill>
                  <a:srgbClr val="000000"/>
                </a:solidFill>
                <a:latin typeface="JDRRAT+Poppins Light" panose="02000000000000000000"/>
                <a:cs typeface="JDRRAT+Poppins Light" panose="02000000000000000000"/>
              </a:rPr>
              <a:t>e propri campi </a:t>
            </a:r>
            <a:r>
              <a:rPr sz="1100" dirty="0" err="1">
                <a:solidFill>
                  <a:srgbClr val="000000"/>
                </a:solidFill>
                <a:latin typeface="JDRRAT+Poppins Light" panose="02000000000000000000"/>
                <a:cs typeface="JDRRAT+Poppins Light" panose="02000000000000000000"/>
              </a:rPr>
              <a:t>da</a:t>
            </a:r>
            <a:r>
              <a:rPr sz="1100" dirty="0">
                <a:solidFill>
                  <a:srgbClr val="000000"/>
                </a:solidFill>
                <a:latin typeface="JDRRAT+Poppins Light" panose="02000000000000000000"/>
                <a:cs typeface="JDRRAT+Poppins Light" panose="02000000000000000000"/>
              </a:rPr>
              <a:t> </a:t>
            </a:r>
            <a:r>
              <a:rPr sz="1100" dirty="0" err="1" smtClean="0">
                <a:solidFill>
                  <a:srgbClr val="000000"/>
                </a:solidFill>
                <a:latin typeface="JDRRAT+Poppins Light" panose="02000000000000000000"/>
                <a:cs typeface="JDRRAT+Poppins Light" panose="02000000000000000000"/>
              </a:rPr>
              <a:t>gioco</a:t>
            </a:r>
            <a:r>
              <a:rPr sz="1100" dirty="0" smtClean="0">
                <a:solidFill>
                  <a:srgbClr val="000000"/>
                </a:solidFill>
                <a:latin typeface="JDRRAT+Poppins Light" panose="02000000000000000000"/>
                <a:cs typeface="JDRRAT+Poppins Light" panose="02000000000000000000"/>
              </a:rPr>
              <a:t>.</a:t>
            </a:r>
            <a:endParaRPr sz="1100" dirty="0">
              <a:solidFill>
                <a:srgbClr val="000000"/>
              </a:solidFill>
              <a:latin typeface="JDRRAT+Poppins Light" panose="02000000000000000000"/>
              <a:cs typeface="JDRRAT+Poppins Light" panose="02000000000000000000"/>
            </a:endParaRPr>
          </a:p>
          <a:p>
            <a:pPr marL="50800" marR="0" algn="l">
              <a:lnSpc>
                <a:spcPts val="1800"/>
              </a:lnSpc>
              <a:spcBef>
                <a:spcPts val="0"/>
              </a:spcBef>
              <a:spcAft>
                <a:spcPts val="0"/>
              </a:spcAft>
              <a:buClrTx/>
              <a:buSzTx/>
              <a:buFontTx/>
            </a:pPr>
            <a:r>
              <a:rPr sz="1100" dirty="0">
                <a:solidFill>
                  <a:srgbClr val="000000"/>
                </a:solidFill>
                <a:latin typeface="JDRRAT+Poppins Light" panose="02000000000000000000"/>
                <a:cs typeface="JDRRAT+Poppins Light" panose="02000000000000000000"/>
              </a:rPr>
              <a:t>Giocando con le parole e i gesti,</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inventando ponti con gli spettatori</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o rinnovando il rapporto tra</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la danza e il mondo che ci circonda, la danza di Ambra Senatore trova il suo spazio ovunque per raggiungere il pubblico ed entrare in ogni </a:t>
            </a:r>
            <a:r>
              <a:rPr sz="1100" dirty="0" err="1">
                <a:solidFill>
                  <a:srgbClr val="000000"/>
                </a:solidFill>
                <a:latin typeface="JDRRAT+Poppins Light" panose="02000000000000000000"/>
                <a:cs typeface="JDRRAT+Poppins Light" panose="02000000000000000000"/>
              </a:rPr>
              <a:t>angolo</a:t>
            </a:r>
            <a:r>
              <a:rPr sz="1100" dirty="0" smtClean="0">
                <a:solidFill>
                  <a:srgbClr val="000000"/>
                </a:solidFill>
                <a:latin typeface="JDRRAT+Poppins Light" panose="02000000000000000000"/>
                <a:cs typeface="JDRRAT+Poppins Light" panose="02000000000000000000"/>
              </a:rPr>
              <a:t>.»</a:t>
            </a:r>
            <a:endParaRPr sz="1100" dirty="0">
              <a:solidFill>
                <a:srgbClr val="000000"/>
              </a:solidFill>
              <a:latin typeface="JDRRAT+Poppins Light" panose="02000000000000000000"/>
              <a:cs typeface="JDRRAT+Poppins Light" panose="0200000000000000000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18415"/>
            <a:ext cx="7543800" cy="10684418"/>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128447" y="954429"/>
            <a:ext cx="3286907" cy="419735"/>
          </a:xfrm>
          <a:prstGeom prst="rect">
            <a:avLst/>
          </a:prstGeom>
        </p:spPr>
        <p:txBody>
          <a:bodyPr vert="horz" wrap="square" lIns="0" tIns="0" rIns="0" bIns="0" rtlCol="0">
            <a:spAutoFit/>
          </a:bodyPr>
          <a:lstStyle/>
          <a:p>
            <a:pPr marL="0" marR="0">
              <a:lnSpc>
                <a:spcPts val="3275"/>
              </a:lnSpc>
              <a:spcBef>
                <a:spcPts val="0"/>
              </a:spcBef>
              <a:spcAft>
                <a:spcPts val="0"/>
              </a:spcAft>
            </a:pPr>
            <a:r>
              <a:rPr lang="de-DE" sz="2000">
                <a:latin typeface="Arial" panose="020B0604020202020204" pitchFamily="34" charset="0"/>
                <a:cs typeface="Arial" panose="020B0604020202020204" pitchFamily="34" charset="0"/>
              </a:rPr>
              <a:t>Il Conservatorio</a:t>
            </a:r>
            <a:r>
              <a:rPr sz="2000">
                <a:latin typeface="Arial" panose="020B0604020202020204" pitchFamily="34" charset="0"/>
                <a:cs typeface="Arial" panose="020B0604020202020204" pitchFamily="34" charset="0"/>
              </a:rPr>
              <a:t> Erik Satie</a:t>
            </a:r>
            <a:endParaRPr sz="2000">
              <a:latin typeface="Arial" panose="020B0604020202020204" pitchFamily="34" charset="0"/>
              <a:cs typeface="Arial" panose="020B0604020202020204" pitchFamily="34" charset="0"/>
            </a:endParaRPr>
          </a:p>
        </p:txBody>
      </p:sp>
      <p:sp>
        <p:nvSpPr>
          <p:cNvPr id="4" name="object 4"/>
          <p:cNvSpPr txBox="1"/>
          <p:nvPr/>
        </p:nvSpPr>
        <p:spPr>
          <a:xfrm>
            <a:off x="755650" y="3690620"/>
            <a:ext cx="5715000" cy="2051844"/>
          </a:xfrm>
          <a:prstGeom prst="rect">
            <a:avLst/>
          </a:prstGeom>
        </p:spPr>
        <p:txBody>
          <a:bodyPr vert="horz" wrap="square" lIns="0" tIns="0" rIns="0" bIns="0" rtlCol="0">
            <a:spAutoFit/>
          </a:bodyPr>
          <a:lstStyle/>
          <a:p>
            <a:pPr marL="0" marR="0" algn="l">
              <a:lnSpc>
                <a:spcPts val="1575"/>
              </a:lnSpc>
              <a:spcBef>
                <a:spcPts val="0"/>
              </a:spcBef>
              <a:spcAft>
                <a:spcPts val="0"/>
              </a:spcAft>
              <a:buClrTx/>
              <a:buSzTx/>
              <a:buFontTx/>
            </a:pPr>
            <a:r>
              <a:rPr sz="1100" spc="27" dirty="0">
                <a:solidFill>
                  <a:srgbClr val="000000"/>
                </a:solidFill>
                <a:latin typeface="JDRRAT+Poppins Light" panose="02000000000000000000"/>
                <a:cs typeface="JDRRAT+Poppins Light" panose="02000000000000000000"/>
              </a:rPr>
              <a:t>I due conservatori per la danza (creato nel 1976) e la musica (creato nel 1969) sono diventati un'unica istituzione nel 2018, con un ambizioso progetto multidisciplinare ideato dall'équipe didattica e arricchito da collaborazioni con strutture culturali della città (Théâtres des Malassis, de l'Echangeur, du Colombier, du Samovar, Lutherie Urbaine...). </a:t>
            </a:r>
            <a:r>
              <a:rPr sz="1200" spc="27" dirty="0">
                <a:solidFill>
                  <a:srgbClr val="000000"/>
                </a:solidFill>
                <a:latin typeface="JDRRAT+Poppins Light" panose="02000000000000000000"/>
                <a:cs typeface="JDRRAT+Poppins Light" panose="02000000000000000000"/>
              </a:rPr>
              <a:t>È</a:t>
            </a:r>
            <a:r>
              <a:rPr sz="1100" spc="27" dirty="0">
                <a:solidFill>
                  <a:srgbClr val="000000"/>
                </a:solidFill>
                <a:latin typeface="JDRRAT+Poppins Light" panose="02000000000000000000"/>
                <a:cs typeface="JDRRAT+Poppins Light" panose="02000000000000000000"/>
              </a:rPr>
              <a:t> parte della continuità di una storia artistica nata nel contesto delle sfide culturali degli anni Settanta con il "Ballet pour demain" di Jaque Chaurand (creato nel 1969), un concorso di danza che è poi diventato "Le festival des rencontres chorégraphiques de la Seine</a:t>
            </a:r>
            <a:r>
              <a:rPr lang="de-DE" sz="1100" spc="27" dirty="0">
                <a:solidFill>
                  <a:srgbClr val="000000"/>
                </a:solidFill>
                <a:latin typeface="Calibri" panose="020F0502020204030204" charset="0"/>
                <a:cs typeface="JDRRAT+Poppins Light" panose="02000000000000000000"/>
              </a:rPr>
              <a:t>-</a:t>
            </a:r>
            <a:r>
              <a:rPr sz="1100" spc="27" dirty="0">
                <a:solidFill>
                  <a:srgbClr val="000000"/>
                </a:solidFill>
                <a:latin typeface="JDRRAT+Poppins Light" panose="02000000000000000000"/>
                <a:cs typeface="JDRRAT+Poppins Light" panose="02000000000000000000"/>
              </a:rPr>
              <a:t>Saint</a:t>
            </a:r>
            <a:r>
              <a:rPr lang="de-DE" sz="1100" spc="27" dirty="0">
                <a:solidFill>
                  <a:srgbClr val="000000"/>
                </a:solidFill>
                <a:latin typeface="Calibri" panose="020F0502020204030204" charset="0"/>
                <a:cs typeface="JDRRAT+Poppins Light" panose="02000000000000000000"/>
              </a:rPr>
              <a:t>-</a:t>
            </a:r>
            <a:r>
              <a:rPr sz="1100" spc="27" dirty="0">
                <a:solidFill>
                  <a:srgbClr val="000000"/>
                </a:solidFill>
                <a:latin typeface="JDRRAT+Poppins Light" panose="02000000000000000000"/>
                <a:cs typeface="JDRRAT+Poppins Light" panose="02000000000000000000"/>
              </a:rPr>
              <a:t>Denis"</a:t>
            </a:r>
            <a:r>
              <a:rPr lang="de-DE" sz="1100" spc="27" dirty="0">
                <a:solidFill>
                  <a:srgbClr val="000000"/>
                </a:solidFill>
                <a:latin typeface="Calibri" panose="020F0502020204030204" charset="0"/>
                <a:cs typeface="JDRRAT+Poppins Light" panose="02000000000000000000"/>
              </a:rPr>
              <a:t>,</a:t>
            </a:r>
            <a:r>
              <a:rPr sz="1100" spc="27" dirty="0">
                <a:solidFill>
                  <a:srgbClr val="000000"/>
                </a:solidFill>
                <a:latin typeface="JDRRAT+Poppins Light" panose="02000000000000000000"/>
                <a:cs typeface="JDRRAT+Poppins Light" panose="02000000000000000000"/>
              </a:rPr>
              <a:t> e Georges Aperghis, il cui credo era "fare musica da ogni cosa" con ATEM, il laboratorio di teatro e musica (creato nel 1976).</a:t>
            </a:r>
            <a:endParaRPr sz="1100" spc="27" dirty="0">
              <a:solidFill>
                <a:srgbClr val="000000"/>
              </a:solidFill>
              <a:latin typeface="JDRRAT+Poppins Light" panose="02000000000000000000"/>
              <a:cs typeface="JDRRAT+Poppins Light" panose="02000000000000000000"/>
            </a:endParaRPr>
          </a:p>
        </p:txBody>
      </p:sp>
      <p:sp>
        <p:nvSpPr>
          <p:cNvPr id="5" name="object 5"/>
          <p:cNvSpPr txBox="1"/>
          <p:nvPr/>
        </p:nvSpPr>
        <p:spPr>
          <a:xfrm>
            <a:off x="755365" y="5894673"/>
            <a:ext cx="6172061" cy="1153795"/>
          </a:xfrm>
          <a:prstGeom prst="rect">
            <a:avLst/>
          </a:prstGeom>
        </p:spPr>
        <p:txBody>
          <a:bodyPr vert="horz" wrap="square" lIns="0" tIns="0" rIns="0" bIns="0" rtlCol="0">
            <a:spAutoFit/>
          </a:bodyPr>
          <a:lstStyle/>
          <a:p>
            <a:pPr marL="0" marR="0" algn="l">
              <a:lnSpc>
                <a:spcPts val="1800"/>
              </a:lnSpc>
              <a:spcBef>
                <a:spcPts val="0"/>
              </a:spcBef>
              <a:spcAft>
                <a:spcPts val="0"/>
              </a:spcAft>
              <a:buClrTx/>
              <a:buSzTx/>
              <a:buFontTx/>
            </a:pPr>
            <a:r>
              <a:rPr sz="1100" dirty="0">
                <a:solidFill>
                  <a:srgbClr val="000000"/>
                </a:solidFill>
                <a:latin typeface="JDRRAT+Poppins Light" panose="02000000000000000000"/>
                <a:cs typeface="JDRRAT+Poppins Light" panose="02000000000000000000"/>
              </a:rPr>
              <a:t>Il Conservatorio Erik Satie accoglie allievi a partire dall'età di 4 anni. Il suo obiettivo</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primario è quello di rendere l'apprendimento e la pratica della musica accessibili al</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maggior numero possibile di persone. Il Conservatorio accoglie ogni anno circa 500 allievi e quasi 200 studenti (da CE1 a CM2). Le iscrizioni sono aperte anche agli adulti che, in base alla disponibilità dei posti, vengono accettati per l'intera gamma di corsi.</a:t>
            </a:r>
            <a:endParaRPr sz="1100" dirty="0">
              <a:solidFill>
                <a:srgbClr val="000000"/>
              </a:solidFill>
              <a:latin typeface="JDRRAT+Poppins Light" panose="02000000000000000000"/>
              <a:cs typeface="JDRRAT+Poppins Light" panose="02000000000000000000"/>
            </a:endParaRPr>
          </a:p>
        </p:txBody>
      </p:sp>
      <p:sp>
        <p:nvSpPr>
          <p:cNvPr id="6" name="object 6"/>
          <p:cNvSpPr txBox="1"/>
          <p:nvPr/>
        </p:nvSpPr>
        <p:spPr>
          <a:xfrm>
            <a:off x="755365" y="7293672"/>
            <a:ext cx="6064783" cy="1384995"/>
          </a:xfrm>
          <a:prstGeom prst="rect">
            <a:avLst/>
          </a:prstGeom>
        </p:spPr>
        <p:txBody>
          <a:bodyPr vert="horz" wrap="square" lIns="0" tIns="0" rIns="0" bIns="0" rtlCol="0">
            <a:spAutoFit/>
          </a:bodyPr>
          <a:lstStyle/>
          <a:p>
            <a:pPr marL="0" marR="0">
              <a:lnSpc>
                <a:spcPts val="1800"/>
              </a:lnSpc>
              <a:spcBef>
                <a:spcPts val="0"/>
              </a:spcBef>
              <a:spcAft>
                <a:spcPts val="0"/>
              </a:spcAft>
            </a:pPr>
            <a:r>
              <a:rPr sz="1100" dirty="0">
                <a:solidFill>
                  <a:srgbClr val="000000"/>
                </a:solidFill>
                <a:latin typeface="JDRRAT+Poppins Light" panose="02000000000000000000"/>
                <a:cs typeface="JDRRAT+Poppins Light" panose="02000000000000000000"/>
              </a:rPr>
              <a:t>L'attività di insegnamento si basa su 3 discipline complementari (strumenti /</a:t>
            </a:r>
            <a:endParaRPr sz="1100" dirty="0">
              <a:solidFill>
                <a:srgbClr val="000000"/>
              </a:solidFill>
              <a:latin typeface="JDRRAT+Poppins Light" panose="02000000000000000000"/>
              <a:cs typeface="JDRRAT+Poppins Light" panose="02000000000000000000"/>
            </a:endParaRPr>
          </a:p>
          <a:p>
            <a:pPr marL="0" marR="0">
              <a:lnSpc>
                <a:spcPts val="1800"/>
              </a:lnSpc>
              <a:spcBef>
                <a:spcPts val="0"/>
              </a:spcBef>
              <a:spcAft>
                <a:spcPts val="0"/>
              </a:spcAft>
            </a:pPr>
            <a:r>
              <a:rPr sz="1100" dirty="0">
                <a:solidFill>
                  <a:srgbClr val="000000"/>
                </a:solidFill>
                <a:latin typeface="JDRRAT+Poppins Light" panose="02000000000000000000"/>
                <a:cs typeface="JDRRAT+Poppins Light" panose="02000000000000000000"/>
              </a:rPr>
              <a:t>formazione musicale - scrittura / ensemble) a tutti i livelli e per tutte le fasce d'età.</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 L'apprendimento si svolge in un'ampia varietà di stili</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che coprono diversi secoli di musica, dal periodo medievale ai giorni </a:t>
            </a:r>
            <a:r>
              <a:rPr sz="1100" dirty="0" err="1">
                <a:solidFill>
                  <a:srgbClr val="000000"/>
                </a:solidFill>
                <a:latin typeface="JDRRAT+Poppins Light" panose="02000000000000000000"/>
                <a:cs typeface="JDRRAT+Poppins Light" panose="02000000000000000000"/>
              </a:rPr>
              <a:t>nostri</a:t>
            </a:r>
            <a:r>
              <a:rPr sz="1100" dirty="0" smtClean="0">
                <a:solidFill>
                  <a:srgbClr val="000000"/>
                </a:solidFill>
                <a:latin typeface="JDRRAT+Poppins Light" panose="02000000000000000000"/>
                <a:cs typeface="JDRRAT+Poppins Light" panose="02000000000000000000"/>
              </a:rPr>
              <a:t>.</a:t>
            </a:r>
            <a:endParaRPr sz="1100" dirty="0">
              <a:solidFill>
                <a:srgbClr val="000000"/>
              </a:solidFill>
              <a:latin typeface="JDRRAT+Poppins Light" panose="02000000000000000000"/>
              <a:cs typeface="JDRRAT+Poppins Light" panose="02000000000000000000"/>
            </a:endParaRPr>
          </a:p>
          <a:p>
            <a:pPr marL="0" marR="0">
              <a:lnSpc>
                <a:spcPts val="1800"/>
              </a:lnSpc>
              <a:spcBef>
                <a:spcPts val="0"/>
              </a:spcBef>
              <a:spcAft>
                <a:spcPts val="0"/>
              </a:spcAft>
            </a:pPr>
            <a:r>
              <a:rPr sz="1100" dirty="0">
                <a:solidFill>
                  <a:srgbClr val="000000"/>
                </a:solidFill>
                <a:latin typeface="JDRRAT+Poppins Light" panose="02000000000000000000"/>
                <a:cs typeface="JDRRAT+Poppins Light" panose="02000000000000000000"/>
              </a:rPr>
              <a:t>L'équipe didattica è composta da insegnanti provenienti da contesti molto diversi,</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con approcci diversi all'insegnamento della musica.</a:t>
            </a:r>
            <a:endParaRPr sz="1100" dirty="0">
              <a:solidFill>
                <a:srgbClr val="000000"/>
              </a:solidFill>
              <a:latin typeface="JDRRAT+Poppins Light" panose="02000000000000000000"/>
              <a:cs typeface="JDRRAT+Poppins Light" panose="0200000000000000000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43800" cy="10684418"/>
          </a:xfrm>
          <a:prstGeom prst="rect">
            <a:avLst/>
          </a:prstGeom>
          <a:blipFill>
            <a:blip r:embed="rId1" cstate="print"/>
            <a:stretch>
              <a:fillRect/>
            </a:stretch>
          </a:blipFill>
        </p:spPr>
        <p:txBody>
          <a:bodyPr wrap="square" lIns="0" tIns="0" rIns="0" bIns="0" rtlCol="0">
            <a:spAutoFit/>
          </a:bodyPr>
          <a:lstStyle/>
          <a:p>
            <a:endParaRPr dirty="0"/>
          </a:p>
        </p:txBody>
      </p:sp>
      <p:sp>
        <p:nvSpPr>
          <p:cNvPr id="3" name="object 3"/>
          <p:cNvSpPr txBox="1"/>
          <p:nvPr/>
        </p:nvSpPr>
        <p:spPr>
          <a:xfrm>
            <a:off x="879475" y="944880"/>
            <a:ext cx="5796280" cy="419735"/>
          </a:xfrm>
          <a:prstGeom prst="rect">
            <a:avLst/>
          </a:prstGeom>
        </p:spPr>
        <p:txBody>
          <a:bodyPr vert="horz" wrap="square" lIns="0" tIns="0" rIns="0" bIns="0" rtlCol="0">
            <a:spAutoFit/>
          </a:bodyPr>
          <a:lstStyle/>
          <a:p>
            <a:pPr marL="0" marR="0" algn="ctr">
              <a:lnSpc>
                <a:spcPts val="3275"/>
              </a:lnSpc>
              <a:spcBef>
                <a:spcPts val="0"/>
              </a:spcBef>
              <a:spcAft>
                <a:spcPts val="0"/>
              </a:spcAft>
            </a:pPr>
            <a:r>
              <a:rPr sz="2000">
                <a:latin typeface="Arial" panose="020B0604020202020204" pitchFamily="34" charset="0"/>
                <a:cs typeface="Arial" panose="020B0604020202020204" pitchFamily="34" charset="0"/>
              </a:rPr>
              <a:t>Les Rencontres chorégraphiques internationales</a:t>
            </a:r>
            <a:endParaRPr sz="2000">
              <a:latin typeface="Arial" panose="020B0604020202020204" pitchFamily="34" charset="0"/>
              <a:cs typeface="Arial" panose="020B0604020202020204" pitchFamily="34" charset="0"/>
            </a:endParaRPr>
          </a:p>
        </p:txBody>
      </p:sp>
      <p:sp>
        <p:nvSpPr>
          <p:cNvPr id="4" name="object 4"/>
          <p:cNvSpPr txBox="1"/>
          <p:nvPr/>
        </p:nvSpPr>
        <p:spPr>
          <a:xfrm>
            <a:off x="2523173" y="1202055"/>
            <a:ext cx="2497455" cy="419735"/>
          </a:xfrm>
          <a:prstGeom prst="rect">
            <a:avLst/>
          </a:prstGeom>
        </p:spPr>
        <p:txBody>
          <a:bodyPr vert="horz" wrap="square" lIns="0" tIns="0" rIns="0" bIns="0" rtlCol="0">
            <a:spAutoFit/>
          </a:bodyPr>
          <a:lstStyle/>
          <a:p>
            <a:pPr marL="0" marR="0">
              <a:lnSpc>
                <a:spcPts val="3275"/>
              </a:lnSpc>
              <a:spcBef>
                <a:spcPts val="0"/>
              </a:spcBef>
              <a:spcAft>
                <a:spcPts val="0"/>
              </a:spcAft>
            </a:pPr>
            <a:r>
              <a:rPr sz="2000">
                <a:latin typeface="Arial" panose="020B0604020202020204" pitchFamily="34" charset="0"/>
                <a:cs typeface="Arial" panose="020B0604020202020204" pitchFamily="34" charset="0"/>
              </a:rPr>
              <a:t>de Seine-Saint-Denis</a:t>
            </a:r>
            <a:endParaRPr sz="2000">
              <a:latin typeface="Arial" panose="020B0604020202020204" pitchFamily="34" charset="0"/>
              <a:cs typeface="Arial" panose="020B0604020202020204" pitchFamily="34" charset="0"/>
            </a:endParaRPr>
          </a:p>
        </p:txBody>
      </p:sp>
      <p:sp>
        <p:nvSpPr>
          <p:cNvPr id="5" name="object 5"/>
          <p:cNvSpPr txBox="1"/>
          <p:nvPr/>
        </p:nvSpPr>
        <p:spPr>
          <a:xfrm>
            <a:off x="755365" y="2021253"/>
            <a:ext cx="6153643" cy="2308225"/>
          </a:xfrm>
          <a:prstGeom prst="rect">
            <a:avLst/>
          </a:prstGeom>
        </p:spPr>
        <p:txBody>
          <a:bodyPr vert="horz" wrap="square" lIns="0" tIns="0" rIns="0" bIns="0" rtlCol="0">
            <a:spAutoFit/>
          </a:bodyPr>
          <a:lstStyle/>
          <a:p>
            <a:pPr marL="0" marR="0" algn="l">
              <a:lnSpc>
                <a:spcPts val="1800"/>
              </a:lnSpc>
              <a:spcBef>
                <a:spcPts val="0"/>
              </a:spcBef>
              <a:spcAft>
                <a:spcPts val="0"/>
              </a:spcAft>
              <a:buClrTx/>
              <a:buSzTx/>
              <a:buFontTx/>
            </a:pPr>
            <a:r>
              <a:rPr sz="1100" dirty="0">
                <a:solidFill>
                  <a:srgbClr val="000000"/>
                </a:solidFill>
                <a:latin typeface="JDRRAT+Poppins Light" panose="02000000000000000000"/>
                <a:cs typeface="JDRRAT+Poppins Light" panose="02000000000000000000"/>
              </a:rPr>
              <a:t>I Rencontres chorégraphiques internationales de Seine-Saint-Denis hanno la missione di</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sostenere la creazione, la diffusione e la mediazione attraverso festival,</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coproduzioni, residenze e iniziative culturali. Ancorate al territorio, promuovono un programma di danza di ampio respiro, con un'estetica ibrida</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che cerca continuamente di coniugare la qualità artistica con elevati standard di relazioni interpersonali, di prossimità, di scoperta e di convivialità. Nel corso dell'anno, i Rencontres chorégraphiques avviano anche una ventina di progetti con la popolazione locale, il pubblico e i dilettanti. Si tratta di laboratori di arti visive e pratiche artistiche, uscite culturali e discussioni sulle opere. Tutte queste attività convergono verso un obiettivo comune: condividere la danza nel modo pi</a:t>
            </a:r>
            <a:r>
              <a:rPr sz="1200" dirty="0">
                <a:solidFill>
                  <a:srgbClr val="000000"/>
                </a:solidFill>
                <a:latin typeface="JDRRAT+Poppins Light" panose="02000000000000000000"/>
                <a:cs typeface="JDRRAT+Poppins Light" panose="02000000000000000000"/>
              </a:rPr>
              <a:t>ù</a:t>
            </a:r>
            <a:r>
              <a:rPr sz="1100" dirty="0">
                <a:solidFill>
                  <a:srgbClr val="000000"/>
                </a:solidFill>
                <a:latin typeface="JDRRAT+Poppins Light" panose="02000000000000000000"/>
                <a:cs typeface="JDRRAT+Poppins Light" panose="02000000000000000000"/>
              </a:rPr>
              <a:t> ampio possibile.</a:t>
            </a:r>
            <a:endParaRPr sz="1100" dirty="0">
              <a:solidFill>
                <a:srgbClr val="000000"/>
              </a:solidFill>
              <a:latin typeface="JDRRAT+Poppins Light" panose="02000000000000000000"/>
              <a:cs typeface="JDRRAT+Poppins Light" panose="02000000000000000000"/>
            </a:endParaRPr>
          </a:p>
        </p:txBody>
      </p:sp>
      <p:sp>
        <p:nvSpPr>
          <p:cNvPr id="6" name="object 6"/>
          <p:cNvSpPr txBox="1"/>
          <p:nvPr/>
        </p:nvSpPr>
        <p:spPr>
          <a:xfrm>
            <a:off x="3524655" y="2994866"/>
            <a:ext cx="152401" cy="228125"/>
          </a:xfrm>
          <a:prstGeom prst="rect">
            <a:avLst/>
          </a:prstGeom>
        </p:spPr>
        <p:txBody>
          <a:bodyPr vert="horz" wrap="square" lIns="0" tIns="0" rIns="0" bIns="0" rtlCol="0">
            <a:spAutoFit/>
          </a:bodyPr>
          <a:lstStyle/>
          <a:p>
            <a:pPr marL="0" marR="0">
              <a:lnSpc>
                <a:spcPts val="1495"/>
              </a:lnSpc>
              <a:spcBef>
                <a:spcPts val="0"/>
              </a:spcBef>
              <a:spcAft>
                <a:spcPts val="0"/>
              </a:spcAft>
            </a:pPr>
            <a:r>
              <a:rPr sz="1100" dirty="0">
                <a:solidFill>
                  <a:srgbClr val="000000"/>
                </a:solidFill>
                <a:latin typeface="KSKKUE+Noto Sans Regular" panose="020B0502040504020204"/>
                <a:cs typeface="KSKKUE+Noto Sans Regular" panose="020B0502040504020204"/>
              </a:rPr>
              <a:t>́</a:t>
            </a:r>
            <a:endParaRPr sz="1100" dirty="0">
              <a:solidFill>
                <a:srgbClr val="000000"/>
              </a:solidFill>
              <a:latin typeface="KSKKUE+Noto Sans Regular" panose="020B0502040504020204"/>
              <a:cs typeface="KSKKUE+Noto Sans Regular" panose="020B0502040504020204"/>
            </a:endParaRPr>
          </a:p>
        </p:txBody>
      </p:sp>
      <p:sp>
        <p:nvSpPr>
          <p:cNvPr id="7" name="object 7"/>
          <p:cNvSpPr txBox="1"/>
          <p:nvPr/>
        </p:nvSpPr>
        <p:spPr>
          <a:xfrm>
            <a:off x="5423240" y="2994866"/>
            <a:ext cx="152401" cy="228125"/>
          </a:xfrm>
          <a:prstGeom prst="rect">
            <a:avLst/>
          </a:prstGeom>
        </p:spPr>
        <p:txBody>
          <a:bodyPr vert="horz" wrap="square" lIns="0" tIns="0" rIns="0" bIns="0" rtlCol="0">
            <a:spAutoFit/>
          </a:bodyPr>
          <a:lstStyle/>
          <a:p>
            <a:pPr marL="0" marR="0">
              <a:lnSpc>
                <a:spcPts val="1495"/>
              </a:lnSpc>
              <a:spcBef>
                <a:spcPts val="0"/>
              </a:spcBef>
              <a:spcAft>
                <a:spcPts val="0"/>
              </a:spcAft>
            </a:pPr>
            <a:r>
              <a:rPr sz="1100" dirty="0">
                <a:solidFill>
                  <a:srgbClr val="000000"/>
                </a:solidFill>
                <a:latin typeface="KSKKUE+Noto Sans Regular" panose="020B0502040504020204"/>
                <a:cs typeface="KSKKUE+Noto Sans Regular" panose="020B0502040504020204"/>
              </a:rPr>
              <a:t>́</a:t>
            </a:r>
            <a:endParaRPr sz="1100" dirty="0">
              <a:solidFill>
                <a:srgbClr val="000000"/>
              </a:solidFill>
              <a:latin typeface="KSKKUE+Noto Sans Regular" panose="020B0502040504020204"/>
              <a:cs typeface="KSKKUE+Noto Sans Regular" panose="020B0502040504020204"/>
            </a:endParaRPr>
          </a:p>
        </p:txBody>
      </p:sp>
      <p:sp>
        <p:nvSpPr>
          <p:cNvPr id="10" name="object 10"/>
          <p:cNvSpPr txBox="1"/>
          <p:nvPr/>
        </p:nvSpPr>
        <p:spPr>
          <a:xfrm>
            <a:off x="755365" y="4419537"/>
            <a:ext cx="6119188" cy="923290"/>
          </a:xfrm>
          <a:prstGeom prst="rect">
            <a:avLst/>
          </a:prstGeom>
        </p:spPr>
        <p:txBody>
          <a:bodyPr vert="horz" wrap="square" lIns="0" tIns="0" rIns="0" bIns="0" rtlCol="0">
            <a:spAutoFit/>
          </a:bodyPr>
          <a:lstStyle/>
          <a:p>
            <a:pPr marL="0" marR="0" algn="l">
              <a:lnSpc>
                <a:spcPts val="1800"/>
              </a:lnSpc>
              <a:spcBef>
                <a:spcPts val="0"/>
              </a:spcBef>
              <a:spcAft>
                <a:spcPts val="0"/>
              </a:spcAft>
              <a:buClrTx/>
              <a:buSzTx/>
              <a:buFontTx/>
            </a:pPr>
            <a:r>
              <a:rPr sz="1100" dirty="0">
                <a:solidFill>
                  <a:srgbClr val="000000"/>
                </a:solidFill>
                <a:latin typeface="JDRRAT+Poppins Light" panose="02000000000000000000"/>
                <a:cs typeface="JDRRAT+Poppins Light" panose="02000000000000000000"/>
              </a:rPr>
              <a:t>Il festival è diventato un appuntamento imperdibile per la danza contemporanea,</a:t>
            </a:r>
            <a:endParaRPr sz="1100" dirty="0">
              <a:solidFill>
                <a:srgbClr val="000000"/>
              </a:solidFill>
              <a:latin typeface="JDRRAT+Poppins Light" panose="02000000000000000000"/>
              <a:cs typeface="JDRRAT+Poppins Light" panose="02000000000000000000"/>
            </a:endParaRPr>
          </a:p>
          <a:p>
            <a:pPr marL="0" marR="0" algn="l">
              <a:lnSpc>
                <a:spcPts val="1800"/>
              </a:lnSpc>
              <a:spcBef>
                <a:spcPts val="0"/>
              </a:spcBef>
              <a:spcAft>
                <a:spcPts val="0"/>
              </a:spcAft>
              <a:buClrTx/>
              <a:buSzTx/>
              <a:buFontTx/>
            </a:pPr>
            <a:r>
              <a:rPr sz="1100" dirty="0">
                <a:solidFill>
                  <a:srgbClr val="000000"/>
                </a:solidFill>
                <a:latin typeface="JDRRAT+Poppins Light" panose="02000000000000000000"/>
                <a:cs typeface="JDRRAT+Poppins Light" panose="02000000000000000000"/>
              </a:rPr>
              <a:t>che, presentando opere originali e svelando avventure artistiche e umane, apre lo sguardo</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a orizzonti cosmopoliti. Ogni anno, una decina di teatri del dipartimento ospitano pi</a:t>
            </a:r>
            <a:r>
              <a:rPr sz="1200" dirty="0">
                <a:solidFill>
                  <a:srgbClr val="000000"/>
                </a:solidFill>
                <a:latin typeface="JDRRAT+Poppins Light" panose="02000000000000000000"/>
                <a:cs typeface="JDRRAT+Poppins Light" panose="02000000000000000000"/>
              </a:rPr>
              <a:t>ù</a:t>
            </a:r>
            <a:r>
              <a:rPr sz="1100" dirty="0">
                <a:solidFill>
                  <a:srgbClr val="000000"/>
                </a:solidFill>
                <a:latin typeface="JDRRAT+Poppins Light" panose="02000000000000000000"/>
                <a:cs typeface="JDRRAT+Poppins Light" panose="02000000000000000000"/>
              </a:rPr>
              <a:t> di venti compagnie provenienti da </a:t>
            </a:r>
            <a:r>
              <a:rPr sz="1100" dirty="0" err="1">
                <a:solidFill>
                  <a:srgbClr val="000000"/>
                </a:solidFill>
                <a:latin typeface="JDRRAT+Poppins Light" panose="02000000000000000000"/>
                <a:cs typeface="JDRRAT+Poppins Light" panose="02000000000000000000"/>
              </a:rPr>
              <a:t>diversi</a:t>
            </a:r>
            <a:r>
              <a:rPr sz="1100" dirty="0">
                <a:solidFill>
                  <a:srgbClr val="000000"/>
                </a:solidFill>
                <a:latin typeface="JDRRAT+Poppins Light" panose="02000000000000000000"/>
                <a:cs typeface="JDRRAT+Poppins Light" panose="02000000000000000000"/>
              </a:rPr>
              <a:t> </a:t>
            </a:r>
            <a:r>
              <a:rPr sz="1100" dirty="0" err="1" smtClean="0">
                <a:solidFill>
                  <a:srgbClr val="000000"/>
                </a:solidFill>
                <a:latin typeface="JDRRAT+Poppins Light" panose="02000000000000000000"/>
                <a:cs typeface="JDRRAT+Poppins Light" panose="02000000000000000000"/>
              </a:rPr>
              <a:t>Ppaesi</a:t>
            </a:r>
            <a:r>
              <a:rPr lang="it-IT" sz="1100" dirty="0" smtClean="0">
                <a:solidFill>
                  <a:srgbClr val="000000"/>
                </a:solidFill>
                <a:latin typeface="JDRRAT+Poppins Light" panose="02000000000000000000"/>
                <a:cs typeface="JDRRAT+Poppins Light" panose="02000000000000000000"/>
              </a:rPr>
              <a:t>,</a:t>
            </a:r>
            <a:r>
              <a:rPr sz="1100" dirty="0" smtClean="0">
                <a:solidFill>
                  <a:srgbClr val="000000"/>
                </a:solidFill>
                <a:latin typeface="JDRRAT+Poppins Light" panose="02000000000000000000"/>
                <a:cs typeface="JDRRAT+Poppins Light" panose="02000000000000000000"/>
              </a:rPr>
              <a:t> </a:t>
            </a:r>
            <a:r>
              <a:rPr sz="1100" dirty="0">
                <a:solidFill>
                  <a:srgbClr val="000000"/>
                </a:solidFill>
                <a:latin typeface="JDRRAT+Poppins Light" panose="02000000000000000000"/>
                <a:cs typeface="JDRRAT+Poppins Light" panose="02000000000000000000"/>
              </a:rPr>
              <a:t>invitandole a presentare il loro lavoro.</a:t>
            </a:r>
            <a:endParaRPr sz="1100" dirty="0">
              <a:solidFill>
                <a:srgbClr val="000000"/>
              </a:solidFill>
              <a:latin typeface="JDRRAT+Poppins Light" panose="02000000000000000000"/>
              <a:cs typeface="JDRRAT+Poppins Light" panose="0200000000000000000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543800" cy="10684415"/>
          </a:xfrm>
          <a:prstGeom prst="rect">
            <a:avLst/>
          </a:prstGeom>
          <a:blipFill>
            <a:blip r:embed="rId1" cstate="print"/>
            <a:stretch>
              <a:fillRect/>
            </a:stretch>
          </a:blipFill>
        </p:spPr>
        <p:txBody>
          <a:bodyPr wrap="square" lIns="0" tIns="0" rIns="0" bIns="0" rtlCol="0">
            <a:spAutoFit/>
          </a:bodyPr>
          <a:lstStyle/>
          <a:p/>
        </p:txBody>
      </p:sp>
      <p:sp>
        <p:nvSpPr>
          <p:cNvPr id="3" name="object 3"/>
          <p:cNvSpPr txBox="1"/>
          <p:nvPr/>
        </p:nvSpPr>
        <p:spPr>
          <a:xfrm>
            <a:off x="2387035" y="944900"/>
            <a:ext cx="3041049" cy="419735"/>
          </a:xfrm>
          <a:prstGeom prst="rect">
            <a:avLst/>
          </a:prstGeom>
        </p:spPr>
        <p:txBody>
          <a:bodyPr vert="horz" wrap="square" lIns="0" tIns="0" rIns="0" bIns="0" rtlCol="0">
            <a:spAutoFit/>
          </a:bodyPr>
          <a:lstStyle/>
          <a:p>
            <a:pPr marL="0" marR="0">
              <a:lnSpc>
                <a:spcPts val="3275"/>
              </a:lnSpc>
              <a:spcBef>
                <a:spcPts val="0"/>
              </a:spcBef>
              <a:spcAft>
                <a:spcPts val="0"/>
              </a:spcAft>
            </a:pPr>
            <a:r>
              <a:rPr b="1" dirty="0">
                <a:latin typeface="Arial" panose="020B0604020202020204" pitchFamily="34" charset="0"/>
                <a:cs typeface="Arial" panose="020B0604020202020204" pitchFamily="34" charset="0"/>
              </a:rPr>
              <a:t>Un </a:t>
            </a:r>
            <a:r>
              <a:rPr lang="de-DE" b="1" dirty="0" err="1">
                <a:latin typeface="Arial" panose="020B0604020202020204" pitchFamily="34" charset="0"/>
                <a:cs typeface="Arial" panose="020B0604020202020204" pitchFamily="34" charset="0"/>
              </a:rPr>
              <a:t>progetto</a:t>
            </a:r>
            <a:r>
              <a:rPr lang="de-DE" b="1" dirty="0">
                <a:latin typeface="Arial" panose="020B0604020202020204" pitchFamily="34" charset="0"/>
                <a:cs typeface="Arial" panose="020B0604020202020204" pitchFamily="34" charset="0"/>
              </a:rPr>
              <a:t> in </a:t>
            </a:r>
            <a:r>
              <a:rPr lang="de-DE" b="1" dirty="0" err="1">
                <a:latin typeface="Arial" panose="020B0604020202020204" pitchFamily="34" charset="0"/>
                <a:cs typeface="Arial" panose="020B0604020202020204" pitchFamily="34" charset="0"/>
              </a:rPr>
              <a:t>evoluzione</a:t>
            </a:r>
            <a:r>
              <a:rPr b="1" dirty="0">
                <a:latin typeface="Arial" panose="020B0604020202020204" pitchFamily="34" charset="0"/>
                <a:cs typeface="Arial" panose="020B0604020202020204" pitchFamily="34" charset="0"/>
              </a:rPr>
              <a:t> !</a:t>
            </a:r>
            <a:endParaRPr b="1" dirty="0">
              <a:latin typeface="Arial" panose="020B0604020202020204" pitchFamily="34" charset="0"/>
              <a:cs typeface="Arial" panose="020B0604020202020204" pitchFamily="34" charset="0"/>
            </a:endParaRPr>
          </a:p>
        </p:txBody>
      </p:sp>
      <p:sp>
        <p:nvSpPr>
          <p:cNvPr id="4" name="object 4"/>
          <p:cNvSpPr txBox="1"/>
          <p:nvPr/>
        </p:nvSpPr>
        <p:spPr>
          <a:xfrm>
            <a:off x="885928" y="1989173"/>
            <a:ext cx="940921" cy="294005"/>
          </a:xfrm>
          <a:prstGeom prst="rect">
            <a:avLst/>
          </a:prstGeom>
        </p:spPr>
        <p:txBody>
          <a:bodyPr vert="horz" wrap="square" lIns="0" tIns="0" rIns="0" bIns="0" rtlCol="0">
            <a:spAutoFit/>
          </a:bodyPr>
          <a:lstStyle/>
          <a:p>
            <a:pPr marL="0" marR="0">
              <a:lnSpc>
                <a:spcPts val="2295"/>
              </a:lnSpc>
              <a:spcBef>
                <a:spcPts val="0"/>
              </a:spcBef>
              <a:spcAft>
                <a:spcPts val="0"/>
              </a:spcAft>
            </a:pPr>
            <a:r>
              <a:rPr lang="de-DE" sz="1400" b="1" dirty="0">
                <a:solidFill>
                  <a:srgbClr val="A6A6A6"/>
                </a:solidFill>
                <a:latin typeface="Arial" panose="020B0604020202020204" pitchFamily="34" charset="0"/>
                <a:cs typeface="Arial" panose="020B0604020202020204" pitchFamily="34" charset="0"/>
              </a:rPr>
              <a:t>Dal </a:t>
            </a:r>
            <a:r>
              <a:rPr sz="1400" b="1" dirty="0">
                <a:solidFill>
                  <a:srgbClr val="A6A6A6"/>
                </a:solidFill>
                <a:latin typeface="Arial" panose="020B0604020202020204" pitchFamily="34" charset="0"/>
                <a:cs typeface="Arial" panose="020B0604020202020204" pitchFamily="34" charset="0"/>
              </a:rPr>
              <a:t>2021</a:t>
            </a:r>
            <a:endParaRPr sz="1400" b="1" dirty="0">
              <a:solidFill>
                <a:srgbClr val="A6A6A6"/>
              </a:solidFill>
              <a:latin typeface="Arial" panose="020B0604020202020204" pitchFamily="34" charset="0"/>
              <a:cs typeface="Arial" panose="020B0604020202020204" pitchFamily="34" charset="0"/>
            </a:endParaRPr>
          </a:p>
        </p:txBody>
      </p:sp>
      <p:sp>
        <p:nvSpPr>
          <p:cNvPr id="5" name="object 5"/>
          <p:cNvSpPr txBox="1"/>
          <p:nvPr/>
        </p:nvSpPr>
        <p:spPr>
          <a:xfrm>
            <a:off x="885928" y="2265165"/>
            <a:ext cx="4682648" cy="294005"/>
          </a:xfrm>
          <a:prstGeom prst="rect">
            <a:avLst/>
          </a:prstGeom>
        </p:spPr>
        <p:txBody>
          <a:bodyPr vert="horz" wrap="square" lIns="0" tIns="0" rIns="0" bIns="0" rtlCol="0">
            <a:spAutoFit/>
          </a:bodyPr>
          <a:lstStyle/>
          <a:p>
            <a:pPr marL="0" marR="0">
              <a:lnSpc>
                <a:spcPts val="2295"/>
              </a:lnSpc>
              <a:spcBef>
                <a:spcPts val="0"/>
              </a:spcBef>
              <a:spcAft>
                <a:spcPts val="0"/>
              </a:spcAft>
            </a:pPr>
            <a:r>
              <a:rPr sz="1400" b="1" dirty="0">
                <a:solidFill>
                  <a:srgbClr val="A6A6A6"/>
                </a:solidFill>
                <a:latin typeface="Arial" panose="020B0604020202020204" pitchFamily="34" charset="0"/>
                <a:cs typeface="Arial" panose="020B0604020202020204" pitchFamily="34" charset="0"/>
              </a:rPr>
              <a:t>Les Extensions des Rencontres chorégraphiques</a:t>
            </a:r>
            <a:endParaRPr sz="1400" b="1" dirty="0">
              <a:solidFill>
                <a:srgbClr val="A6A6A6"/>
              </a:solidFill>
              <a:latin typeface="Arial" panose="020B0604020202020204" pitchFamily="34" charset="0"/>
              <a:cs typeface="Arial" panose="020B0604020202020204" pitchFamily="34" charset="0"/>
            </a:endParaRPr>
          </a:p>
        </p:txBody>
      </p:sp>
      <p:sp>
        <p:nvSpPr>
          <p:cNvPr id="6" name="object 6"/>
          <p:cNvSpPr txBox="1"/>
          <p:nvPr/>
        </p:nvSpPr>
        <p:spPr>
          <a:xfrm>
            <a:off x="755650" y="2898140"/>
            <a:ext cx="6036310" cy="923290"/>
          </a:xfrm>
          <a:prstGeom prst="rect">
            <a:avLst/>
          </a:prstGeom>
        </p:spPr>
        <p:txBody>
          <a:bodyPr vert="horz" wrap="square" lIns="0" tIns="0" rIns="0" bIns="0" rtlCol="0">
            <a:spAutoFit/>
          </a:bodyPr>
          <a:lstStyle/>
          <a:p>
            <a:pPr marL="0" marR="0">
              <a:lnSpc>
                <a:spcPts val="1800"/>
              </a:lnSpc>
              <a:spcBef>
                <a:spcPts val="0"/>
              </a:spcBef>
              <a:spcAft>
                <a:spcPts val="0"/>
              </a:spcAft>
            </a:pPr>
            <a:r>
              <a:rPr sz="1100" dirty="0">
                <a:solidFill>
                  <a:srgbClr val="000000"/>
                </a:solidFill>
                <a:latin typeface="JDRRAT+Poppins Light" panose="02000000000000000000"/>
                <a:cs typeface="JDRRAT+Poppins Light" panose="02000000000000000000"/>
              </a:rPr>
              <a:t>Dalla stagione 2021, i Rencontres chorégraphiques sviluppano le Estensioni</a:t>
            </a:r>
            <a:r>
              <a:rPr lang="de-DE" sz="1100" dirty="0">
                <a:solidFill>
                  <a:srgbClr val="000000"/>
                </a:solidFill>
                <a:latin typeface="Calibri" panose="020F0502020204030204" charset="0"/>
                <a:cs typeface="JDRRAT+Poppins Light" panose="02000000000000000000"/>
              </a:rPr>
              <a:t> </a:t>
            </a:r>
            <a:r>
              <a:rPr sz="1100" dirty="0">
                <a:solidFill>
                  <a:srgbClr val="000000"/>
                </a:solidFill>
                <a:latin typeface="JDRRAT+Poppins Light" panose="02000000000000000000"/>
                <a:cs typeface="JDRRAT+Poppins Light" panose="02000000000000000000"/>
              </a:rPr>
              <a:t>del festival: </a:t>
            </a:r>
            <a:r>
              <a:rPr sz="1100" dirty="0" err="1" smtClean="0">
                <a:solidFill>
                  <a:srgbClr val="000000"/>
                </a:solidFill>
                <a:latin typeface="JDRRAT+Poppins Light" panose="02000000000000000000"/>
                <a:cs typeface="JDRRAT+Poppins Light" panose="02000000000000000000"/>
              </a:rPr>
              <a:t>spettacoli</a:t>
            </a:r>
            <a:r>
              <a:rPr lang="it-IT" sz="1100" dirty="0" smtClean="0">
                <a:solidFill>
                  <a:srgbClr val="000000"/>
                </a:solidFill>
                <a:latin typeface="JDRRAT+Poppins Light" panose="02000000000000000000"/>
                <a:cs typeface="JDRRAT+Poppins Light" panose="02000000000000000000"/>
              </a:rPr>
              <a:t>, </a:t>
            </a:r>
            <a:r>
              <a:rPr lang="it-IT" sz="1100" dirty="0" err="1" smtClean="0">
                <a:solidFill>
                  <a:srgbClr val="000000"/>
                </a:solidFill>
                <a:latin typeface="JDRRAT+Poppins Light" panose="02000000000000000000"/>
                <a:cs typeface="JDRRAT+Poppins Light" panose="02000000000000000000"/>
              </a:rPr>
              <a:t>l</a:t>
            </a:r>
            <a:r>
              <a:rPr sz="1100" dirty="0" err="1" smtClean="0">
                <a:solidFill>
                  <a:srgbClr val="000000"/>
                </a:solidFill>
                <a:latin typeface="JDRRAT+Poppins Light" panose="02000000000000000000"/>
                <a:cs typeface="JDRRAT+Poppins Light" panose="02000000000000000000"/>
              </a:rPr>
              <a:t>aboratori</a:t>
            </a:r>
            <a:r>
              <a:rPr sz="1100" dirty="0" smtClean="0">
                <a:solidFill>
                  <a:srgbClr val="000000"/>
                </a:solidFill>
                <a:latin typeface="JDRRAT+Poppins Light" panose="02000000000000000000"/>
                <a:cs typeface="JDRRAT+Poppins Light" panose="02000000000000000000"/>
              </a:rPr>
              <a:t> </a:t>
            </a:r>
            <a:r>
              <a:rPr sz="1100" dirty="0">
                <a:solidFill>
                  <a:srgbClr val="000000"/>
                </a:solidFill>
                <a:latin typeface="JDRRAT+Poppins Light" panose="02000000000000000000"/>
                <a:cs typeface="JDRRAT+Poppins Light" panose="02000000000000000000"/>
              </a:rPr>
              <a:t>e performance in situ, laboratori gratuiti, spesso all'aperto (nei quartieri, nei parchi, nei </a:t>
            </a:r>
            <a:r>
              <a:rPr sz="1100" dirty="0" err="1">
                <a:solidFill>
                  <a:srgbClr val="000000"/>
                </a:solidFill>
                <a:latin typeface="JDRRAT+Poppins Light" panose="02000000000000000000"/>
                <a:cs typeface="JDRRAT+Poppins Light" panose="02000000000000000000"/>
              </a:rPr>
              <a:t>teatri</a:t>
            </a:r>
            <a:r>
              <a:rPr sz="1100" dirty="0">
                <a:solidFill>
                  <a:srgbClr val="000000"/>
                </a:solidFill>
                <a:latin typeface="JDRRAT+Poppins Light" panose="02000000000000000000"/>
                <a:cs typeface="JDRRAT+Poppins Light" panose="02000000000000000000"/>
              </a:rPr>
              <a:t> </a:t>
            </a:r>
            <a:r>
              <a:rPr sz="1100" dirty="0" smtClean="0">
                <a:solidFill>
                  <a:srgbClr val="000000"/>
                </a:solidFill>
                <a:latin typeface="JDRRAT+Poppins Light" panose="02000000000000000000"/>
                <a:cs typeface="JDRRAT+Poppins Light" panose="02000000000000000000"/>
              </a:rPr>
              <a:t>partner), </a:t>
            </a:r>
            <a:r>
              <a:rPr sz="1100" dirty="0">
                <a:solidFill>
                  <a:srgbClr val="000000"/>
                </a:solidFill>
                <a:latin typeface="JDRRAT+Poppins Light" panose="02000000000000000000"/>
                <a:cs typeface="JDRRAT+Poppins Light" panose="02000000000000000000"/>
              </a:rPr>
              <a:t>nel dipartimento di Seine-Saint-Denis e nelle  sue città limitrofe.</a:t>
            </a:r>
            <a:endParaRPr sz="1100" dirty="0">
              <a:solidFill>
                <a:srgbClr val="000000"/>
              </a:solidFill>
              <a:latin typeface="JDRRAT+Poppins Light" panose="02000000000000000000"/>
              <a:cs typeface="JDRRAT+Poppins Light" panose="02000000000000000000"/>
            </a:endParaRPr>
          </a:p>
        </p:txBody>
      </p:sp>
      <p:sp>
        <p:nvSpPr>
          <p:cNvPr id="7" name="object 7"/>
          <p:cNvSpPr txBox="1"/>
          <p:nvPr/>
        </p:nvSpPr>
        <p:spPr>
          <a:xfrm>
            <a:off x="866622" y="4226533"/>
            <a:ext cx="967560" cy="294005"/>
          </a:xfrm>
          <a:prstGeom prst="rect">
            <a:avLst/>
          </a:prstGeom>
        </p:spPr>
        <p:txBody>
          <a:bodyPr vert="horz" wrap="square" lIns="0" tIns="0" rIns="0" bIns="0" rtlCol="0">
            <a:spAutoFit/>
          </a:bodyPr>
          <a:lstStyle/>
          <a:p>
            <a:pPr marL="0" marR="0">
              <a:lnSpc>
                <a:spcPts val="2295"/>
              </a:lnSpc>
              <a:spcBef>
                <a:spcPts val="0"/>
              </a:spcBef>
              <a:spcAft>
                <a:spcPts val="0"/>
              </a:spcAft>
            </a:pPr>
            <a:r>
              <a:rPr lang="de-DE" sz="1400" b="1" dirty="0">
                <a:solidFill>
                  <a:srgbClr val="A6A6A6"/>
                </a:solidFill>
                <a:latin typeface="Arial" panose="020B0604020202020204" pitchFamily="34" charset="0"/>
                <a:cs typeface="Arial" panose="020B0604020202020204" pitchFamily="34" charset="0"/>
              </a:rPr>
              <a:t>Dal </a:t>
            </a:r>
            <a:r>
              <a:rPr sz="1400" b="1" dirty="0">
                <a:solidFill>
                  <a:srgbClr val="A6A6A6"/>
                </a:solidFill>
                <a:latin typeface="Arial" panose="020B0604020202020204" pitchFamily="34" charset="0"/>
                <a:cs typeface="Arial" panose="020B0604020202020204" pitchFamily="34" charset="0"/>
              </a:rPr>
              <a:t>2022</a:t>
            </a:r>
            <a:endParaRPr sz="1400" b="1" dirty="0">
              <a:solidFill>
                <a:srgbClr val="A6A6A6"/>
              </a:solidFill>
              <a:latin typeface="Arial" panose="020B0604020202020204" pitchFamily="34" charset="0"/>
              <a:cs typeface="Arial" panose="020B0604020202020204" pitchFamily="34" charset="0"/>
            </a:endParaRPr>
          </a:p>
        </p:txBody>
      </p:sp>
      <p:sp>
        <p:nvSpPr>
          <p:cNvPr id="8" name="object 8"/>
          <p:cNvSpPr txBox="1"/>
          <p:nvPr/>
        </p:nvSpPr>
        <p:spPr>
          <a:xfrm>
            <a:off x="866622" y="4502526"/>
            <a:ext cx="5016271" cy="294005"/>
          </a:xfrm>
          <a:prstGeom prst="rect">
            <a:avLst/>
          </a:prstGeom>
        </p:spPr>
        <p:txBody>
          <a:bodyPr vert="horz" wrap="square" lIns="0" tIns="0" rIns="0" bIns="0" rtlCol="0">
            <a:spAutoFit/>
          </a:bodyPr>
          <a:lstStyle/>
          <a:p>
            <a:pPr marL="0" marR="0">
              <a:lnSpc>
                <a:spcPts val="2295"/>
              </a:lnSpc>
              <a:spcBef>
                <a:spcPts val="0"/>
              </a:spcBef>
              <a:spcAft>
                <a:spcPts val="0"/>
              </a:spcAft>
            </a:pPr>
            <a:r>
              <a:rPr sz="1400" b="1" dirty="0">
                <a:solidFill>
                  <a:srgbClr val="A6A6A6"/>
                </a:solidFill>
                <a:latin typeface="Arial" panose="020B0604020202020204" pitchFamily="34" charset="0"/>
                <a:cs typeface="Arial" panose="020B0604020202020204" pitchFamily="34" charset="0"/>
              </a:rPr>
              <a:t>Le festival Playground pour l'enfance et la jeunesse</a:t>
            </a:r>
            <a:endParaRPr sz="1400" b="1" dirty="0">
              <a:solidFill>
                <a:srgbClr val="A6A6A6"/>
              </a:solidFill>
              <a:latin typeface="Arial" panose="020B0604020202020204" pitchFamily="34" charset="0"/>
              <a:cs typeface="Arial" panose="020B0604020202020204" pitchFamily="34" charset="0"/>
            </a:endParaRPr>
          </a:p>
        </p:txBody>
      </p:sp>
      <p:sp>
        <p:nvSpPr>
          <p:cNvPr id="9" name="object 9"/>
          <p:cNvSpPr txBox="1"/>
          <p:nvPr/>
        </p:nvSpPr>
        <p:spPr>
          <a:xfrm>
            <a:off x="755650" y="5163820"/>
            <a:ext cx="6120130" cy="692150"/>
          </a:xfrm>
          <a:prstGeom prst="rect">
            <a:avLst/>
          </a:prstGeom>
        </p:spPr>
        <p:txBody>
          <a:bodyPr vert="horz" wrap="square" lIns="0" tIns="0" rIns="0" bIns="0" rtlCol="0">
            <a:spAutoFit/>
          </a:bodyPr>
          <a:lstStyle/>
          <a:p>
            <a:pPr marL="0" marR="0">
              <a:lnSpc>
                <a:spcPts val="1800"/>
              </a:lnSpc>
              <a:spcBef>
                <a:spcPts val="0"/>
              </a:spcBef>
              <a:spcAft>
                <a:spcPts val="0"/>
              </a:spcAft>
            </a:pPr>
            <a:r>
              <a:rPr sz="1100" dirty="0">
                <a:solidFill>
                  <a:srgbClr val="000000"/>
                </a:solidFill>
                <a:latin typeface="JDRRAT+Poppins Light" panose="02000000000000000000"/>
                <a:cs typeface="JDRRAT+Poppins Light" panose="02000000000000000000"/>
              </a:rPr>
              <a:t>La seconda edizione si svolgerà nel novembre 2023 e continuerà a promuovere l'accesso alla danza per il giovane pubblico. Si svolge nei teatri e nelle strutture partner (scuole, conservatori, palestre, centri sociali, ecc.) del dipartimento Seine-Saint-Denis.</a:t>
            </a:r>
            <a:endParaRPr sz="1100" dirty="0">
              <a:solidFill>
                <a:srgbClr val="000000"/>
              </a:solidFill>
              <a:latin typeface="JDRRAT+Poppins Light" panose="02000000000000000000"/>
              <a:cs typeface="JDRRAT+Poppins Light" panose="02000000000000000000"/>
            </a:endParaRPr>
          </a:p>
        </p:txBody>
      </p:sp>
      <p:sp>
        <p:nvSpPr>
          <p:cNvPr id="10" name="object 10"/>
          <p:cNvSpPr txBox="1"/>
          <p:nvPr/>
        </p:nvSpPr>
        <p:spPr>
          <a:xfrm>
            <a:off x="885825" y="6483985"/>
            <a:ext cx="1457325" cy="294005"/>
          </a:xfrm>
          <a:prstGeom prst="rect">
            <a:avLst/>
          </a:prstGeom>
        </p:spPr>
        <p:txBody>
          <a:bodyPr vert="horz" wrap="square" lIns="0" tIns="0" rIns="0" bIns="0" rtlCol="0">
            <a:spAutoFit/>
          </a:bodyPr>
          <a:lstStyle/>
          <a:p>
            <a:pPr marL="0" marR="0">
              <a:lnSpc>
                <a:spcPts val="2295"/>
              </a:lnSpc>
              <a:spcBef>
                <a:spcPts val="0"/>
              </a:spcBef>
              <a:spcAft>
                <a:spcPts val="0"/>
              </a:spcAft>
            </a:pPr>
            <a:r>
              <a:rPr lang="de-DE" sz="1400" b="1" dirty="0">
                <a:solidFill>
                  <a:srgbClr val="A6A6A6"/>
                </a:solidFill>
                <a:latin typeface="Arial" panose="020B0604020202020204" pitchFamily="34" charset="0"/>
                <a:cs typeface="Arial" panose="020B0604020202020204" pitchFamily="34" charset="0"/>
              </a:rPr>
              <a:t>Prossimamente</a:t>
            </a:r>
            <a:endParaRPr lang="de-DE" sz="1400" b="1" dirty="0">
              <a:solidFill>
                <a:srgbClr val="A6A6A6"/>
              </a:solidFill>
              <a:latin typeface="Arial" panose="020B0604020202020204" pitchFamily="34" charset="0"/>
              <a:cs typeface="Arial" panose="020B0604020202020204" pitchFamily="34" charset="0"/>
            </a:endParaRPr>
          </a:p>
        </p:txBody>
      </p:sp>
      <p:sp>
        <p:nvSpPr>
          <p:cNvPr id="11" name="object 11"/>
          <p:cNvSpPr txBox="1"/>
          <p:nvPr/>
        </p:nvSpPr>
        <p:spPr>
          <a:xfrm>
            <a:off x="885928" y="6759838"/>
            <a:ext cx="3694045" cy="294005"/>
          </a:xfrm>
          <a:prstGeom prst="rect">
            <a:avLst/>
          </a:prstGeom>
        </p:spPr>
        <p:txBody>
          <a:bodyPr vert="horz" wrap="square" lIns="0" tIns="0" rIns="0" bIns="0" rtlCol="0">
            <a:spAutoFit/>
          </a:bodyPr>
          <a:lstStyle/>
          <a:p>
            <a:pPr marL="0" marR="0">
              <a:lnSpc>
                <a:spcPts val="2295"/>
              </a:lnSpc>
              <a:spcBef>
                <a:spcPts val="0"/>
              </a:spcBef>
              <a:spcAft>
                <a:spcPts val="0"/>
              </a:spcAft>
            </a:pPr>
            <a:r>
              <a:rPr sz="1400" b="1" dirty="0">
                <a:solidFill>
                  <a:srgbClr val="A6A6A6"/>
                </a:solidFill>
                <a:latin typeface="Arial" panose="020B0604020202020204" pitchFamily="34" charset="0"/>
                <a:cs typeface="Arial" panose="020B0604020202020204" pitchFamily="34" charset="0"/>
              </a:rPr>
              <a:t>La stagione Danses Urbaines 2023-2024</a:t>
            </a:r>
            <a:endParaRPr sz="1400" b="1" dirty="0">
              <a:solidFill>
                <a:srgbClr val="A6A6A6"/>
              </a:solidFill>
              <a:latin typeface="Arial" panose="020B0604020202020204" pitchFamily="34" charset="0"/>
              <a:cs typeface="Arial" panose="020B0604020202020204" pitchFamily="34" charset="0"/>
            </a:endParaRPr>
          </a:p>
        </p:txBody>
      </p:sp>
      <p:sp>
        <p:nvSpPr>
          <p:cNvPr id="12" name="object 12"/>
          <p:cNvSpPr txBox="1"/>
          <p:nvPr/>
        </p:nvSpPr>
        <p:spPr>
          <a:xfrm>
            <a:off x="755365" y="7411214"/>
            <a:ext cx="6166883" cy="1615440"/>
          </a:xfrm>
          <a:prstGeom prst="rect">
            <a:avLst/>
          </a:prstGeom>
        </p:spPr>
        <p:txBody>
          <a:bodyPr vert="horz" wrap="square" lIns="0" tIns="0" rIns="0" bIns="0" rtlCol="0">
            <a:spAutoFit/>
          </a:bodyPr>
          <a:lstStyle/>
          <a:p>
            <a:pPr marL="0" marR="0" algn="l">
              <a:lnSpc>
                <a:spcPts val="1800"/>
              </a:lnSpc>
              <a:spcBef>
                <a:spcPts val="0"/>
              </a:spcBef>
              <a:spcAft>
                <a:spcPts val="0"/>
              </a:spcAft>
              <a:buClrTx/>
              <a:buSzTx/>
              <a:buFontTx/>
            </a:pPr>
            <a:r>
              <a:rPr sz="1100" dirty="0">
                <a:solidFill>
                  <a:srgbClr val="000000"/>
                </a:solidFill>
                <a:latin typeface="JDRRAT+Poppins Light" panose="02000000000000000000"/>
                <a:cs typeface="JDRRAT+Poppins Light" panose="02000000000000000000"/>
              </a:rPr>
              <a:t>Nell'ambito delle Olimpiadi della Cultura e facendo eco ai primi</a:t>
            </a:r>
            <a:endParaRPr sz="1100" dirty="0">
              <a:solidFill>
                <a:srgbClr val="000000"/>
              </a:solidFill>
              <a:latin typeface="JDRRAT+Poppins Light" panose="02000000000000000000"/>
              <a:cs typeface="JDRRAT+Poppins Light" panose="02000000000000000000"/>
            </a:endParaRPr>
          </a:p>
          <a:p>
            <a:pPr marL="0" marR="0" algn="l">
              <a:lnSpc>
                <a:spcPts val="1800"/>
              </a:lnSpc>
              <a:spcBef>
                <a:spcPts val="0"/>
              </a:spcBef>
              <a:spcAft>
                <a:spcPts val="0"/>
              </a:spcAft>
              <a:buClrTx/>
              <a:buSzTx/>
              <a:buFontTx/>
            </a:pPr>
            <a:r>
              <a:rPr sz="1100" dirty="0">
                <a:solidFill>
                  <a:srgbClr val="000000"/>
                </a:solidFill>
                <a:latin typeface="JDRRAT+Poppins Light" panose="02000000000000000000"/>
                <a:cs typeface="JDRRAT+Poppins Light" panose="02000000000000000000"/>
              </a:rPr>
              <a:t>eventi di Breaking ai Giochi Olimpici del 2024, i Rencontres chorégraphiques e Est- Ensemble vogliono mettere in luce la storia e l'attualità delle danze urbane. In sedi partner in tutta la regione, la stagione si propone di mostrare la creatività artistica delle</a:t>
            </a:r>
            <a:endParaRPr sz="1100" dirty="0">
              <a:solidFill>
                <a:srgbClr val="000000"/>
              </a:solidFill>
              <a:latin typeface="JDRRAT+Poppins Light" panose="02000000000000000000"/>
              <a:cs typeface="JDRRAT+Poppins Light" panose="02000000000000000000"/>
            </a:endParaRPr>
          </a:p>
          <a:p>
            <a:pPr marL="0" marR="0" algn="l">
              <a:lnSpc>
                <a:spcPts val="1800"/>
              </a:lnSpc>
              <a:spcBef>
                <a:spcPts val="0"/>
              </a:spcBef>
              <a:spcAft>
                <a:spcPts val="0"/>
              </a:spcAft>
              <a:buClrTx/>
              <a:buSzTx/>
              <a:buFontTx/>
            </a:pPr>
            <a:r>
              <a:rPr sz="1100" dirty="0">
                <a:solidFill>
                  <a:srgbClr val="000000"/>
                </a:solidFill>
                <a:latin typeface="JDRRAT+Poppins Light" panose="02000000000000000000"/>
                <a:cs typeface="JDRRAT+Poppins Light" panose="02000000000000000000"/>
              </a:rPr>
              <a:t>danze urbane: hip hop, krump, house, pentsula, waacking, voguing,</a:t>
            </a:r>
            <a:endParaRPr sz="1100" dirty="0">
              <a:solidFill>
                <a:srgbClr val="000000"/>
              </a:solidFill>
              <a:latin typeface="JDRRAT+Poppins Light" panose="02000000000000000000"/>
              <a:cs typeface="JDRRAT+Poppins Light" panose="02000000000000000000"/>
            </a:endParaRPr>
          </a:p>
          <a:p>
            <a:pPr marL="0" marR="0" algn="l">
              <a:lnSpc>
                <a:spcPts val="1800"/>
              </a:lnSpc>
              <a:spcBef>
                <a:spcPts val="0"/>
              </a:spcBef>
              <a:spcAft>
                <a:spcPts val="0"/>
              </a:spcAft>
              <a:buClrTx/>
              <a:buSzTx/>
              <a:buFontTx/>
            </a:pPr>
            <a:r>
              <a:rPr sz="1100" dirty="0">
                <a:solidFill>
                  <a:srgbClr val="000000"/>
                </a:solidFill>
                <a:latin typeface="JDRRAT+Poppins Light" panose="02000000000000000000"/>
                <a:cs typeface="JDRRAT+Poppins Light" panose="02000000000000000000"/>
              </a:rPr>
              <a:t>electro, danza afro, ecc. Ogni mese sarà previsto un programma per condividere la danza urbana col maggior numero di persone possibile, in tutte le sue molteplici forme.</a:t>
            </a:r>
            <a:endParaRPr sz="1100" dirty="0">
              <a:solidFill>
                <a:srgbClr val="000000"/>
              </a:solidFill>
              <a:latin typeface="JDRRAT+Poppins Light" panose="02000000000000000000"/>
              <a:cs typeface="JDRRAT+Poppins Light" panose="02000000000000000000"/>
            </a:endParaRPr>
          </a:p>
        </p:txBody>
      </p:sp>
    </p:spTree>
  </p:cSld>
  <p:clrMapOvr>
    <a:masterClrMapping/>
  </p:clrMapOvr>
</p:sld>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11388</Words>
  <Application>WPS Presentation</Application>
  <PresentationFormat>Personalizzato</PresentationFormat>
  <Paragraphs>232</Paragraphs>
  <Slides>10</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10</vt:i4>
      </vt:variant>
    </vt:vector>
  </HeadingPairs>
  <TitlesOfParts>
    <vt:vector size="26" baseType="lpstr">
      <vt:lpstr>Arial</vt:lpstr>
      <vt:lpstr>SimSun</vt:lpstr>
      <vt:lpstr>Wingdings</vt:lpstr>
      <vt:lpstr>ILVIAK+Poppins</vt:lpstr>
      <vt:lpstr>MNIKSD+Poppins Light</vt:lpstr>
      <vt:lpstr>UWMDDL+Poppins Bold</vt:lpstr>
      <vt:lpstr>Calibri</vt:lpstr>
      <vt:lpstr>JDRRAT+Poppins Light</vt:lpstr>
      <vt:lpstr>KSKKUE+Noto Sans Regular</vt:lpstr>
      <vt:lpstr>GSVFEJ+Poppins Light</vt:lpstr>
      <vt:lpstr>Verdana</vt:lpstr>
      <vt:lpstr>PFVKRT+Poppins</vt:lpstr>
      <vt:lpstr>Microsoft YaHei</vt:lpstr>
      <vt:lpstr>Arial Unicode MS</vt:lpstr>
      <vt:lpstr>Theme Office</vt:lpstr>
      <vt:lpstr>1_Theme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rmfab</dc:creator>
  <cp:lastModifiedBy>ch_gs</cp:lastModifiedBy>
  <cp:revision>32</cp:revision>
  <dcterms:created xsi:type="dcterms:W3CDTF">2023-07-21T09:09:00Z</dcterms:created>
  <dcterms:modified xsi:type="dcterms:W3CDTF">2023-09-05T12:13:33Z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A507411E00364F2A9C2ADDD78BDB3651_13</vt:lpwstr>
  </property>
  <property fmtid="{D5CDD505-2E9C-101B-9397-08002B2CF9AE}" pid="3" name="KSOProductBuildVer">
    <vt:lpwstr>1031-12.2.0.13190</vt:lpwstr>
  </property>
</Properties>
</file>