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1" r:id="rId3"/>
    <p:sldId id="257" r:id="rId4"/>
    <p:sldId id="271" r:id="rId5"/>
    <p:sldId id="282" r:id="rId6"/>
    <p:sldId id="289" r:id="rId7"/>
    <p:sldId id="265" r:id="rId8"/>
    <p:sldId id="275" r:id="rId9"/>
    <p:sldId id="268" r:id="rId10"/>
    <p:sldId id="291" r:id="rId11"/>
    <p:sldId id="283" r:id="rId12"/>
    <p:sldId id="258" r:id="rId13"/>
    <p:sldId id="286" r:id="rId14"/>
    <p:sldId id="287" r:id="rId15"/>
    <p:sldId id="290" r:id="rId16"/>
    <p:sldId id="288" r:id="rId17"/>
    <p:sldId id="296" r:id="rId18"/>
    <p:sldId id="300" r:id="rId19"/>
    <p:sldId id="303" r:id="rId20"/>
    <p:sldId id="292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FFFF"/>
    <a:srgbClr val="003DB8"/>
    <a:srgbClr val="FDF0E7"/>
    <a:srgbClr val="C80000"/>
    <a:srgbClr val="CC66FF"/>
    <a:srgbClr val="0FCFAA"/>
    <a:srgbClr val="00FF00"/>
    <a:srgbClr val="57D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713" autoAdjust="0"/>
  </p:normalViewPr>
  <p:slideViewPr>
    <p:cSldViewPr snapToGrid="0">
      <p:cViewPr varScale="1">
        <p:scale>
          <a:sx n="106" d="100"/>
          <a:sy n="106" d="100"/>
        </p:scale>
        <p:origin x="-65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A861D-1E41-4866-AED8-2FBB43E3C2D9}" type="datetimeFigureOut">
              <a:rPr lang="it-IT" smtClean="0"/>
              <a:pPr/>
              <a:t>30/10/2019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25F0-63A4-489F-BC70-5069899A54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9262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625F0-63A4-489F-BC70-5069899A543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24139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625F0-63A4-489F-BC70-5069899A543F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9869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F9C5-2DD2-42CE-AB83-08ED8D870B89}" type="datetimeFigureOut">
              <a:rPr lang="it-IT" smtClean="0"/>
              <a:pPr/>
              <a:t>30/10/2019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581F-51C0-471E-86E6-381E0EF687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691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F9C5-2DD2-42CE-AB83-08ED8D870B89}" type="datetimeFigureOut">
              <a:rPr lang="it-IT" smtClean="0"/>
              <a:pPr/>
              <a:t>30/10/2019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581F-51C0-471E-86E6-381E0EF687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4039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F9C5-2DD2-42CE-AB83-08ED8D870B89}" type="datetimeFigureOut">
              <a:rPr lang="it-IT" smtClean="0"/>
              <a:pPr/>
              <a:t>30/10/2019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581F-51C0-471E-86E6-381E0EF687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1092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F9C5-2DD2-42CE-AB83-08ED8D870B89}" type="datetimeFigureOut">
              <a:rPr lang="it-IT" smtClean="0"/>
              <a:pPr/>
              <a:t>30/10/2019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581F-51C0-471E-86E6-381E0EF687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3531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F9C5-2DD2-42CE-AB83-08ED8D870B89}" type="datetimeFigureOut">
              <a:rPr lang="it-IT" smtClean="0"/>
              <a:pPr/>
              <a:t>30/10/2019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581F-51C0-471E-86E6-381E0EF687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279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F9C5-2DD2-42CE-AB83-08ED8D870B89}" type="datetimeFigureOut">
              <a:rPr lang="it-IT" smtClean="0"/>
              <a:pPr/>
              <a:t>30/10/2019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581F-51C0-471E-86E6-381E0EF687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3382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F9C5-2DD2-42CE-AB83-08ED8D870B89}" type="datetimeFigureOut">
              <a:rPr lang="it-IT" smtClean="0"/>
              <a:pPr/>
              <a:t>30/10/2019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581F-51C0-471E-86E6-381E0EF687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6144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F9C5-2DD2-42CE-AB83-08ED8D870B89}" type="datetimeFigureOut">
              <a:rPr lang="it-IT" smtClean="0"/>
              <a:pPr/>
              <a:t>30/10/2019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581F-51C0-471E-86E6-381E0EF687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8679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F9C5-2DD2-42CE-AB83-08ED8D870B89}" type="datetimeFigureOut">
              <a:rPr lang="it-IT" smtClean="0"/>
              <a:pPr/>
              <a:t>30/10/2019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581F-51C0-471E-86E6-381E0EF687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7021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F9C5-2DD2-42CE-AB83-08ED8D870B89}" type="datetimeFigureOut">
              <a:rPr lang="it-IT" smtClean="0"/>
              <a:pPr/>
              <a:t>30/10/2019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581F-51C0-471E-86E6-381E0EF687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1581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F9C5-2DD2-42CE-AB83-08ED8D870B89}" type="datetimeFigureOut">
              <a:rPr lang="it-IT" smtClean="0"/>
              <a:pPr/>
              <a:t>30/10/2019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581F-51C0-471E-86E6-381E0EF687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131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0F9C5-2DD2-42CE-AB83-08ED8D870B89}" type="datetimeFigureOut">
              <a:rPr lang="it-IT" smtClean="0"/>
              <a:pPr/>
              <a:t>30/10/2019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581F-51C0-471E-86E6-381E0EF687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7499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8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2" y="321374"/>
            <a:ext cx="3987934" cy="564663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543865" y="409509"/>
            <a:ext cx="788493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LUOGHI DELLA CONOSCENZA COME RISORSA PER LO SVILUPPO DEL TERRITORIO: </a:t>
            </a:r>
            <a:r>
              <a:rPr lang="it-IT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BIBLIOTECA COMUNALE </a:t>
            </a:r>
            <a:r>
              <a:rPr lang="it-IT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</a:t>
            </a:r>
            <a:r>
              <a:rPr lang="it-IT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PALERMO</a:t>
            </a:r>
          </a:p>
          <a:p>
            <a:pPr algn="ctr"/>
            <a:endParaRPr lang="it-IT" sz="4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0501" y="6336776"/>
            <a:ext cx="9526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 cura di: Buscemi </a:t>
            </a:r>
            <a:r>
              <a:rPr lang="it-IT" dirty="0">
                <a:solidFill>
                  <a:schemeClr val="bg1"/>
                </a:solidFill>
              </a:rPr>
              <a:t>M</a:t>
            </a:r>
            <a:r>
              <a:rPr lang="it-IT" dirty="0" smtClean="0">
                <a:solidFill>
                  <a:schemeClr val="bg1"/>
                </a:solidFill>
              </a:rPr>
              <a:t>irko, Mancino Alessandra, Schiazzano Sofia e Spalletta Carlotta </a:t>
            </a:r>
            <a:r>
              <a:rPr lang="it-IT" sz="1600" dirty="0" smtClean="0">
                <a:solidFill>
                  <a:schemeClr val="bg1"/>
                </a:solidFill>
              </a:rPr>
              <a:t>. </a:t>
            </a:r>
            <a:r>
              <a:rPr lang="it-IT" sz="2000" dirty="0" smtClean="0">
                <a:solidFill>
                  <a:schemeClr val="bg1"/>
                </a:solidFill>
              </a:rPr>
              <a:t>IV D LES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072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9654" y="1945266"/>
            <a:ext cx="10515600" cy="4351338"/>
          </a:xfrm>
          <a:noFill/>
        </p:spPr>
        <p:txBody>
          <a:bodyPr/>
          <a:lstStyle/>
          <a:p>
            <a:pPr algn="just">
              <a:buNone/>
            </a:pPr>
            <a:r>
              <a:rPr lang="it-IT" b="1" dirty="0" smtClean="0"/>
              <a:t>   La chiesa cinquecentesca di San Michele Arcangelo, annessa alla biblioteca dal 1870, custodisce un fondo di circa 40.000 volumi provenienti dagli “Ordini religiosi soppressi”, catalogati velocemente in base ad argomento, data e luogo di provenienza. Il fondo ha urgente bisogno di un intervento di restauro e di un inventario ragionato.</a:t>
            </a:r>
          </a:p>
          <a:p>
            <a:pPr algn="just">
              <a:buNone/>
            </a:pPr>
            <a:r>
              <a:rPr lang="it-IT" b="1" dirty="0" smtClean="0"/>
              <a:t>   È interessante vedere come antico e moderno si abbraccino, coniugando </a:t>
            </a:r>
            <a:r>
              <a:rPr lang="it-IT" b="1" dirty="0" smtClean="0">
                <a:solidFill>
                  <a:srgbClr val="FF0000"/>
                </a:solidFill>
              </a:rPr>
              <a:t>“storia e progetto” </a:t>
            </a:r>
            <a:r>
              <a:rPr lang="it-IT" b="1" dirty="0" smtClean="0"/>
              <a:t>attraverso la valorizzazione dell’esistente con l’intervento del contemporaneo.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95631" y="400551"/>
            <a:ext cx="988906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BIBLIOTECA E LAVORO: </a:t>
            </a:r>
          </a:p>
          <a:p>
            <a:pPr algn="ctr"/>
            <a:r>
              <a:rPr lang="it-IT" sz="28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La valorizzazione della città parte da modelli economici nuovi</a:t>
            </a:r>
            <a:endParaRPr lang="it-IT" sz="2800" b="1" cap="none" spc="0" dirty="0">
              <a:ln w="190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913" y="276991"/>
            <a:ext cx="10515600" cy="1325563"/>
          </a:xfrm>
        </p:spPr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CONCLUSIONI</a:t>
            </a:r>
            <a:r>
              <a:rPr lang="it-IT" smtClean="0"/>
              <a:t/>
            </a:r>
            <a:br>
              <a:rPr lang="it-IT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5986" y="1338550"/>
            <a:ext cx="11766014" cy="52770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400" dirty="0" smtClean="0"/>
              <a:t>In generale ci siamo resi conto che:</a:t>
            </a:r>
          </a:p>
          <a:p>
            <a:pPr algn="just"/>
            <a:r>
              <a:rPr lang="it-IT" sz="2400" dirty="0" smtClean="0"/>
              <a:t> Il 70% degli alunni del plesso Cascino </a:t>
            </a:r>
            <a:r>
              <a:rPr lang="it-IT" sz="2400" b="1" dirty="0" smtClean="0"/>
              <a:t>ignora</a:t>
            </a:r>
            <a:r>
              <a:rPr lang="it-IT" sz="2400" dirty="0" smtClean="0"/>
              <a:t> il grande patrimonio storico, artistico e architettonico custodito all’interno della Biblioteca comunale di Palermo e più in generale il più ampio patrimonio lasciato di gesuiti alla città.</a:t>
            </a:r>
          </a:p>
          <a:p>
            <a:pPr algn="just"/>
            <a:r>
              <a:rPr lang="it-IT" sz="2400" dirty="0" smtClean="0"/>
              <a:t>L’83% degli studenti  </a:t>
            </a:r>
            <a:r>
              <a:rPr lang="it-IT" sz="2400" b="1" dirty="0" smtClean="0"/>
              <a:t>non ha mai consultato un libro </a:t>
            </a:r>
            <a:r>
              <a:rPr lang="it-IT" sz="2400" dirty="0" smtClean="0"/>
              <a:t>nei locali della Biblioteca comunale.</a:t>
            </a:r>
          </a:p>
          <a:p>
            <a:pPr algn="just"/>
            <a:r>
              <a:rPr lang="it-IT" sz="2400" dirty="0" smtClean="0"/>
              <a:t>L’87%  </a:t>
            </a:r>
            <a:r>
              <a:rPr lang="it-IT" sz="2400" b="1" dirty="0" smtClean="0"/>
              <a:t>non conosce </a:t>
            </a:r>
            <a:r>
              <a:rPr lang="it-IT" sz="2400" dirty="0" smtClean="0"/>
              <a:t>i servizi offerti al pubblico.</a:t>
            </a:r>
          </a:p>
          <a:p>
            <a:pPr algn="just">
              <a:buNone/>
            </a:pPr>
            <a:r>
              <a:rPr lang="it-IT" sz="2400" dirty="0" smtClean="0"/>
              <a:t>   A questi dati, a nostro avviso assai negativi, bisogna però aggiungere una </a:t>
            </a:r>
            <a:r>
              <a:rPr lang="it-IT" sz="2400" b="1" dirty="0" smtClean="0"/>
              <a:t>nota positiva </a:t>
            </a:r>
            <a:r>
              <a:rPr lang="it-IT" sz="2400" dirty="0" smtClean="0"/>
              <a:t>che l'85% dei partecipanti </a:t>
            </a:r>
            <a:r>
              <a:rPr lang="it-IT" sz="2400" b="1" dirty="0" smtClean="0"/>
              <a:t>vorrebbe conoscere </a:t>
            </a:r>
            <a:r>
              <a:rPr lang="it-IT" sz="2400" dirty="0" smtClean="0"/>
              <a:t>il grande patrimonio librario e artistico della Biblioteca e sente il bisogno di una maggiore continuità tra la storia della Biblioteca e l'evoluzione che in essa si è in parte realizzata attraverso la tecnologia moderna. La maggior parte dei ragazzi ha, infatti, richiesto una connessione </a:t>
            </a:r>
            <a:r>
              <a:rPr lang="it-IT" sz="2400" dirty="0" err="1" smtClean="0"/>
              <a:t>wi-fi</a:t>
            </a:r>
            <a:r>
              <a:rPr lang="it-IT" sz="2400" dirty="0" smtClean="0"/>
              <a:t> e un'aula informatica. </a:t>
            </a:r>
          </a:p>
          <a:p>
            <a:pPr algn="just">
              <a:buNone/>
            </a:pPr>
            <a:r>
              <a:rPr lang="it-IT" sz="2400" dirty="0" smtClean="0"/>
              <a:t>   In data 8.10.2019 la nostra classe ha avuto modo di fare una visita guidata della Biblioteca durante l'ora di Storia dell'Arte con il prof. Faranda.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fce7e56-5b3b-447e-be62-854733b20933.jpg"/>
          <p:cNvPicPr>
            <a:picLocks noChangeAspect="1"/>
          </p:cNvPicPr>
          <p:nvPr/>
        </p:nvPicPr>
        <p:blipFill>
          <a:blip r:embed="rId3" cstate="print"/>
          <a:srcRect r="25496" b="-3043"/>
          <a:stretch>
            <a:fillRect/>
          </a:stretch>
        </p:blipFill>
        <p:spPr>
          <a:xfrm>
            <a:off x="7837823" y="2815869"/>
            <a:ext cx="4139024" cy="1971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94a42521-e67e-491b-a68f-3817bfa04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9966" y="3506345"/>
            <a:ext cx="2385290" cy="3178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 descr="359218a9-bfde-42b9-ab23-601f7289ff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593" y="154084"/>
            <a:ext cx="4947256" cy="6596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 descr="f2845d8e-abff-4e34-a99a-2b528a3076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44264" y="181361"/>
            <a:ext cx="2305456" cy="3072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 descr="3e3b0984-ac22-4a08-83e4-95171e1a728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0686" y="236971"/>
            <a:ext cx="4195144" cy="255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 descr="5e2f5575-0c10-4ba0-9033-68e22c728ce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83912" y="4898053"/>
            <a:ext cx="4057075" cy="17627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8304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183" y="1726474"/>
            <a:ext cx="10515600" cy="4351338"/>
          </a:xfrm>
        </p:spPr>
        <p:txBody>
          <a:bodyPr/>
          <a:lstStyle/>
          <a:p>
            <a:pPr algn="just">
              <a:buNone/>
            </a:pPr>
            <a:r>
              <a:rPr lang="it-IT" sz="3200" b="1" dirty="0" smtClean="0"/>
              <a:t>   Per esigenze organizzative siamo stati divisi in due gruppi e con le guide abbiamo visitato i diversi ambienti in cui si sviluppa la Biblioteca. Per la maggioranza dei presenti era la prima visita in Biblioteca e l'occasione ci ha permesso di riflettere sulla bellezza dei luoghi visitati, quindi non solo sul contenuto ma anche sul contenitore (ex  complesso gesuitico di Casa Professa).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2099" y="1032411"/>
            <a:ext cx="10515600" cy="4351338"/>
          </a:xfrm>
          <a:solidFill>
            <a:srgbClr val="FDF0E7">
              <a:alpha val="36000"/>
            </a:srgbClr>
          </a:solidFill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it-IT" sz="3300" b="1" dirty="0" smtClean="0">
                <a:latin typeface="Aparajita" pitchFamily="34" charset="0"/>
                <a:cs typeface="Aparajita" pitchFamily="34" charset="0"/>
              </a:rPr>
              <a:t>Con riferimento al tema individuato quest'anno per la Notte Bianca LES </a:t>
            </a:r>
            <a:r>
              <a:rPr lang="it-IT" sz="33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"CULTURA E SVILUPPO" </a:t>
            </a:r>
            <a:r>
              <a:rPr lang="it-IT" sz="3300" b="1" dirty="0" smtClean="0">
                <a:latin typeface="Aparajita" pitchFamily="34" charset="0"/>
                <a:cs typeface="Aparajita" pitchFamily="34" charset="0"/>
              </a:rPr>
              <a:t>crediamo che, soprattutto per Palermo, non possa esserci Cultura che non sia saldamente ancorata alla storia e alle tradizioni dei luoghi. Siamo convinti che solo un'adeguata conoscenza e fruizione dei "Tesori della Città" possa agevolare quel processo di crescita e di presa in carico utile per la formazione consapevole delle nuove generazioni.</a:t>
            </a:r>
          </a:p>
          <a:p>
            <a:pPr algn="just">
              <a:buNone/>
            </a:pPr>
            <a:r>
              <a:rPr lang="it-IT" sz="3300" b="1" dirty="0" smtClean="0">
                <a:latin typeface="Aparajita" pitchFamily="34" charset="0"/>
                <a:cs typeface="Aparajita" pitchFamily="34" charset="0"/>
              </a:rPr>
              <a:t> Opportuno ricordare in questa sede che in data 3 luglio 2015 il World Heritage Committee, nel corso della 39</a:t>
            </a:r>
            <a:r>
              <a:rPr lang="it-IT" sz="4100" b="1" dirty="0">
                <a:latin typeface="Aparajita" pitchFamily="34" charset="0"/>
                <a:cs typeface="Aparajita" pitchFamily="34" charset="0"/>
              </a:rPr>
              <a:t>°</a:t>
            </a:r>
            <a:r>
              <a:rPr lang="it-IT" sz="3300" b="1" dirty="0" smtClean="0">
                <a:latin typeface="Aparajita" pitchFamily="34" charset="0"/>
                <a:cs typeface="Aparajita" pitchFamily="34" charset="0"/>
              </a:rPr>
              <a:t> riunione annuale tenutasi a Bonn, in Germania, ha deciso di iscrivere nella World Heritage List il sito seriale “Palermo Arabo-Normanna e le Cattedrali di Cefalù e Monreale”, che è diventato il cinquantunesimo sito UNESCO italiano e ha confermato il primato dell’Italia quale nazione con il maggior numero di siti patrimonio mondiale dell’umanità e, tra le regioni italiane, il primato della Sicilia.</a:t>
            </a:r>
          </a:p>
          <a:p>
            <a:pPr algn="just">
              <a:buNone/>
            </a:pPr>
            <a:r>
              <a:rPr lang="it-IT" sz="3300" b="1" dirty="0" smtClean="0">
                <a:latin typeface="Aparajita" pitchFamily="34" charset="0"/>
                <a:cs typeface="Aparajita" pitchFamily="34" charset="0"/>
              </a:rPr>
              <a:t>   Grazie a tale riconoscimento anche Palermo sembra avvicinarsi sempre più agli standard qualitativi europei divenendo una meta turistica molto frequentata da stranieri.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t="-37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82700" y="1866901"/>
            <a:ext cx="10133223" cy="4247317"/>
          </a:xfrm>
          <a:prstGeom prst="rect">
            <a:avLst/>
          </a:prstGeom>
          <a:solidFill>
            <a:schemeClr val="bg1">
              <a:lumMod val="9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3000" dirty="0" smtClean="0"/>
              <a:t>L’influenza di queste </a:t>
            </a:r>
            <a:r>
              <a:rPr lang="it-IT" sz="3000" dirty="0" smtClean="0">
                <a:solidFill>
                  <a:srgbClr val="FF0000"/>
                </a:solidFill>
              </a:rPr>
              <a:t>«</a:t>
            </a:r>
            <a:r>
              <a:rPr lang="it-IT" sz="3000" b="1" cap="small" dirty="0" smtClean="0">
                <a:solidFill>
                  <a:srgbClr val="FF0000"/>
                </a:solidFill>
              </a:rPr>
              <a:t>best </a:t>
            </a:r>
            <a:r>
              <a:rPr lang="it-IT" sz="3000" b="1" cap="small" dirty="0" err="1" smtClean="0">
                <a:solidFill>
                  <a:srgbClr val="FF0000"/>
                </a:solidFill>
              </a:rPr>
              <a:t>pratices</a:t>
            </a:r>
            <a:r>
              <a:rPr lang="it-IT" sz="3000" b="1" dirty="0" smtClean="0">
                <a:solidFill>
                  <a:srgbClr val="FF0000"/>
                </a:solidFill>
              </a:rPr>
              <a:t>»</a:t>
            </a:r>
            <a:r>
              <a:rPr lang="it-IT" sz="3000" dirty="0" smtClean="0">
                <a:solidFill>
                  <a:srgbClr val="FF0000"/>
                </a:solidFill>
              </a:rPr>
              <a:t>  </a:t>
            </a:r>
            <a:r>
              <a:rPr lang="it-IT" sz="3000" dirty="0" smtClean="0"/>
              <a:t>sul territorio, secondo noi, sono ben rappresentate dall’esperienza di Davide </a:t>
            </a:r>
            <a:r>
              <a:rPr lang="it-IT" sz="3000" dirty="0" err="1" smtClean="0"/>
              <a:t>Tencati</a:t>
            </a:r>
            <a:r>
              <a:rPr lang="it-IT" sz="3000" dirty="0" smtClean="0"/>
              <a:t>: un turista arrivato a Palermo lo scorso </a:t>
            </a:r>
            <a:r>
              <a:rPr lang="it-IT" sz="3000" dirty="0"/>
              <a:t>S</a:t>
            </a:r>
            <a:r>
              <a:rPr lang="it-IT" sz="3000" dirty="0" smtClean="0"/>
              <a:t>ettembre con l’intento di fermarsi solo un paio di giorni per poi restare circa un mese, affascinato dalla città, dai suoi abitanti e dai suoi monumenti.</a:t>
            </a:r>
          </a:p>
          <a:p>
            <a:pPr algn="just"/>
            <a:r>
              <a:rPr lang="it-IT" sz="3000" dirty="0" smtClean="0"/>
              <a:t>Attività come questa, volte alla riscoperta del nostro patrimonio, possono rappresentare un momento di crescita collettiva, oltre ad essere un’opportunità per creare nuovi indotti economici e nuovi posti di lavoro.</a:t>
            </a:r>
          </a:p>
        </p:txBody>
      </p:sp>
      <p:sp>
        <p:nvSpPr>
          <p:cNvPr id="2" name="Rettangolo 1"/>
          <p:cNvSpPr/>
          <p:nvPr/>
        </p:nvSpPr>
        <p:spPr>
          <a:xfrm>
            <a:off x="623462" y="239419"/>
            <a:ext cx="10881361" cy="13388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55563"/>
            <a:r>
              <a:rPr lang="it-IT" sz="39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Attività come </a:t>
            </a:r>
            <a:r>
              <a:rPr lang="it-IT" sz="4200" i="1" cap="all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</a:t>
            </a:r>
            <a:r>
              <a:rPr lang="it-IT" sz="4200" i="1" cap="all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Le vie dei tesori»</a:t>
            </a:r>
            <a:r>
              <a:rPr lang="it-IT" sz="3900" b="1" cap="all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it-IT" sz="39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possono contribuire a sviluppare cultura ed economia?  </a:t>
            </a:r>
            <a:endParaRPr lang="it-IT" sz="39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borsellino-dipinto-striscione.jpg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/>
          <a:srcRect l="25503" t="2693" r="24464" b="8"/>
          <a:stretch/>
        </p:blipFill>
        <p:spPr>
          <a:xfrm>
            <a:off x="7369667" y="888397"/>
            <a:ext cx="3888956" cy="4963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86353" y="4248749"/>
            <a:ext cx="4117803" cy="1835857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/>
              <a:t> </a:t>
            </a:r>
            <a:r>
              <a:rPr lang="it-IT" sz="2800" b="1" i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“Palermo non mi piaceva, per questo ho imparato ad amarla. Perché il vero amore consiste nell'amare ciò che non ci piace per poterlo cambiare”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42370" y="407623"/>
            <a:ext cx="620249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Tali processi di sviluppo culturale ed economico  hanno altresì generato ulteriori e significativi miglioramenti nel settore della sicurezza pubblica, garantendo un migliore controllo del territorio da parte delle Forze dell'Ordine. </a:t>
            </a:r>
          </a:p>
          <a:p>
            <a:pPr algn="just"/>
            <a:r>
              <a:rPr lang="it-IT" sz="2400" dirty="0" smtClean="0"/>
              <a:t>Completiamo </a:t>
            </a:r>
            <a:r>
              <a:rPr lang="it-IT" sz="2400" dirty="0"/>
              <a:t>questa breve presentazione con le parole del giudice Paolo Borsellino che proprio nel chiostro della nostra monumentale Biblioteca Comunale tenne il suo ultimo incontro pubblico:</a:t>
            </a:r>
          </a:p>
          <a:p>
            <a:pPr algn="just"/>
            <a:endParaRPr lang="it-IT" sz="2200" dirty="0" smtClean="0"/>
          </a:p>
          <a:p>
            <a:pPr algn="just"/>
            <a:endParaRPr lang="it-IT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8e7d067e-09df-4a38-a67e-7d7d1a96ce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664" y="1"/>
            <a:ext cx="5159336" cy="6857999"/>
          </a:xfrm>
          <a:prstGeom prst="rect">
            <a:avLst/>
          </a:prstGeom>
        </p:spPr>
      </p:pic>
      <p:pic>
        <p:nvPicPr>
          <p:cNvPr id="3" name="Immagine 2" descr="64c2dfed-ff05-415e-8dd8-210987a40e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056107" cy="3890864"/>
          </a:xfrm>
          <a:prstGeom prst="rect">
            <a:avLst/>
          </a:prstGeom>
        </p:spPr>
      </p:pic>
      <p:pic>
        <p:nvPicPr>
          <p:cNvPr id="4" name="Immagine 3" descr="IMG_9884.JPG"/>
          <p:cNvPicPr>
            <a:picLocks noChangeAspect="1"/>
          </p:cNvPicPr>
          <p:nvPr/>
        </p:nvPicPr>
        <p:blipFill>
          <a:blip r:embed="rId4" cstate="print"/>
          <a:srcRect l="16138"/>
          <a:stretch>
            <a:fillRect/>
          </a:stretch>
        </p:blipFill>
        <p:spPr>
          <a:xfrm>
            <a:off x="3119670" y="3861048"/>
            <a:ext cx="4032449" cy="2996952"/>
          </a:xfrm>
          <a:prstGeom prst="rect">
            <a:avLst/>
          </a:prstGeom>
        </p:spPr>
      </p:pic>
      <p:pic>
        <p:nvPicPr>
          <p:cNvPr id="7" name="Immagine 6" descr="d50b89ac-5d77-42d5-ae7d-801368f86cc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3861049"/>
            <a:ext cx="3311691" cy="2996951"/>
          </a:xfrm>
          <a:prstGeom prst="rect">
            <a:avLst/>
          </a:prstGeom>
        </p:spPr>
      </p:pic>
    </p:spTree>
  </p:cSld>
  <p:clrMapOvr>
    <a:masterClrMapping/>
  </p:clrMapOvr>
  <p:transition advClick="0" advTm="10000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31e0cb03-a86b-4b95-b02c-7feb95ef4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1904" y="0"/>
            <a:ext cx="6977664" cy="6876000"/>
          </a:xfrm>
          <a:prstGeom prst="rect">
            <a:avLst/>
          </a:prstGeom>
        </p:spPr>
      </p:pic>
      <p:pic>
        <p:nvPicPr>
          <p:cNvPr id="5" name="Immagine 4" descr="WhatsApp Image 2019-10-23 at 17.57.55 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1585" y="0"/>
            <a:ext cx="2920499" cy="2880000"/>
          </a:xfrm>
          <a:prstGeom prst="rect">
            <a:avLst/>
          </a:prstGeom>
        </p:spPr>
      </p:pic>
      <p:pic>
        <p:nvPicPr>
          <p:cNvPr id="6" name="Immagine 5" descr="WhatsApp Image 2019-10-23 at 17.57.55 (3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2936"/>
            <a:ext cx="5279231" cy="4005064"/>
          </a:xfrm>
          <a:prstGeom prst="rect">
            <a:avLst/>
          </a:prstGeom>
        </p:spPr>
      </p:pic>
      <p:pic>
        <p:nvPicPr>
          <p:cNvPr id="7" name="Immagine 6" descr="be847a19-75fc-4425-aa5f-64160f336c1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2377487" cy="2852672"/>
          </a:xfrm>
          <a:prstGeom prst="rect">
            <a:avLst/>
          </a:prstGeom>
        </p:spPr>
      </p:pic>
    </p:spTree>
  </p:cSld>
  <p:clrMapOvr>
    <a:masterClrMapping/>
  </p:clrMapOvr>
  <p:transition advClick="0" advTm="10000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WhatsApp Image 2019-10-23 at 17.57.56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7" name="Immagine 6" descr="f9f9a4a4-1376-4ed0-849b-021323e4b2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  <p:transition advClick="0" advTm="11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 descr="f3208bf4-b96b-4464-9dd1-52d688291d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556" r="22216" b="23071"/>
          <a:stretch>
            <a:fillRect/>
          </a:stretch>
        </p:blipFill>
        <p:spPr>
          <a:xfrm>
            <a:off x="5904735" y="1631148"/>
            <a:ext cx="5645640" cy="4229826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61860" y="2288755"/>
            <a:ext cx="4395730" cy="3811588"/>
          </a:xfrm>
        </p:spPr>
        <p:txBody>
          <a:bodyPr/>
          <a:lstStyle/>
          <a:p>
            <a:pPr algn="just"/>
            <a:r>
              <a:rPr lang="it-IT" sz="2400" dirty="0" smtClean="0"/>
              <a:t>La ricerca che abbiamo realizzato in occasione della </a:t>
            </a:r>
            <a:r>
              <a:rPr lang="it-IT" sz="2500" b="1" dirty="0" smtClean="0"/>
              <a:t>“NOTTE BIANCA LES”</a:t>
            </a:r>
            <a:r>
              <a:rPr lang="it-IT" sz="2500" dirty="0" smtClean="0"/>
              <a:t>  </a:t>
            </a:r>
            <a:r>
              <a:rPr lang="it-IT" sz="2400" dirty="0" smtClean="0"/>
              <a:t>vuole indagare il rapporto tra la nostra scuola (plesso Cascino) e il territorio circostante, in particolare il complesso storico-monumentale della Biblioteca Comunale di Palermo.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140129" y="323287"/>
            <a:ext cx="51479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Finalità della ricerca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6167" y="1432193"/>
            <a:ext cx="10515600" cy="3624549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4000" b="1" dirty="0" smtClean="0"/>
              <a:t> Si ringraziano i docenti del C.d.C., in particolare i professori Di Maio e Faranda che ci hanno guidato nella realizzazione della ricerca.</a:t>
            </a:r>
          </a:p>
          <a:p>
            <a:pPr algn="just">
              <a:buNone/>
            </a:pPr>
            <a:endParaRPr lang="it-IT" sz="2400" b="1" dirty="0" smtClean="0"/>
          </a:p>
          <a:p>
            <a:pPr algn="just">
              <a:buNone/>
            </a:pPr>
            <a:r>
              <a:rPr lang="it-IT" sz="2400" b="1" dirty="0" smtClean="0"/>
              <a:t>Gli alunni: </a:t>
            </a:r>
          </a:p>
          <a:p>
            <a:pPr algn="just">
              <a:buNone/>
            </a:pPr>
            <a:endParaRPr lang="it-IT" sz="1600" b="1" dirty="0" smtClean="0"/>
          </a:p>
          <a:p>
            <a:pPr algn="just">
              <a:buNone/>
            </a:pPr>
            <a:r>
              <a:rPr lang="it-IT" sz="1600" b="1" dirty="0" smtClean="0"/>
              <a:t>SCHIAZZANO SOFIA, MANCINO ALESSANDRA, SPALLETTA CARLOTTA, BUSCEMI MIRKO. </a:t>
            </a:r>
            <a:endParaRPr lang="it-IT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734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1350498" y="717453"/>
            <a:ext cx="2130832" cy="124355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9099933" y="2513131"/>
            <a:ext cx="2237468" cy="116650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5993176" y="4553244"/>
            <a:ext cx="2217668" cy="115349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7127912" y="433018"/>
            <a:ext cx="2196339" cy="123052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747792" y="4586295"/>
            <a:ext cx="2689470" cy="1098410"/>
          </a:xfrm>
          <a:prstGeom prst="ellipse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800821" y="1961001"/>
            <a:ext cx="3767768" cy="221439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851656" y="2537677"/>
            <a:ext cx="56533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Biblioteca nel</a:t>
            </a:r>
          </a:p>
          <a:p>
            <a:pPr algn="ctr"/>
            <a:r>
              <a:rPr lang="it-IT" sz="43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TEMPO</a:t>
            </a:r>
            <a:endParaRPr lang="it-IT" sz="43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7060879" y="1663546"/>
            <a:ext cx="364489" cy="5556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7667741" y="3134298"/>
            <a:ext cx="1299989" cy="55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6610121" y="4120308"/>
            <a:ext cx="220337" cy="4296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3316077" y="3933022"/>
            <a:ext cx="848299" cy="7601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 flipV="1">
            <a:off x="3580482" y="1839817"/>
            <a:ext cx="706015" cy="4014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696596" y="1002534"/>
            <a:ext cx="1531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1760</a:t>
            </a:r>
            <a:endParaRPr lang="it-IT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568589" y="661014"/>
            <a:ext cx="1399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1767</a:t>
            </a:r>
            <a:endParaRPr lang="it-IT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9562641" y="2798284"/>
            <a:ext cx="1674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1775</a:t>
            </a:r>
            <a:endParaRPr lang="it-IT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026226" y="4858441"/>
            <a:ext cx="223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1997-2005</a:t>
            </a:r>
            <a:endParaRPr lang="it-IT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991518" y="4836404"/>
            <a:ext cx="280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2009-2016</a:t>
            </a:r>
            <a:endParaRPr lang="it-IT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0" y="2170323"/>
            <a:ext cx="4010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Inaugurazione della prima Biblioteca comunale di Palermo a Palazzo Pretorio su iniziativa del senato </a:t>
            </a:r>
            <a:endParaRPr lang="it-IT" sz="20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704203" y="605927"/>
            <a:ext cx="2324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Spostamento nella sede odierna</a:t>
            </a:r>
            <a:endParaRPr lang="it-IT" sz="20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9360665" y="1222872"/>
            <a:ext cx="2831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Inaugurazione dell’attuale Biblioteca comunale </a:t>
            </a:r>
            <a:endParaRPr lang="it-IT" sz="20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8736376" y="5144877"/>
            <a:ext cx="2192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Prima ristrutturazione dei locali della Biblioteca comunale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925417" y="6015209"/>
            <a:ext cx="212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Seconda ristrutturazione</a:t>
            </a:r>
            <a:endParaRPr lang="it-IT" dirty="0"/>
          </a:p>
        </p:txBody>
      </p:sp>
      <p:cxnSp>
        <p:nvCxnSpPr>
          <p:cNvPr id="31" name="Connettore 2 30"/>
          <p:cNvCxnSpPr>
            <a:stCxn id="2" idx="4"/>
          </p:cNvCxnSpPr>
          <p:nvPr/>
        </p:nvCxnSpPr>
        <p:spPr>
          <a:xfrm>
            <a:off x="2415914" y="1961003"/>
            <a:ext cx="7797" cy="253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5" idx="2"/>
          </p:cNvCxnSpPr>
          <p:nvPr/>
        </p:nvCxnSpPr>
        <p:spPr>
          <a:xfrm flipH="1">
            <a:off x="6698255" y="1048283"/>
            <a:ext cx="429657" cy="9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stCxn id="3" idx="0"/>
          </p:cNvCxnSpPr>
          <p:nvPr/>
        </p:nvCxnSpPr>
        <p:spPr>
          <a:xfrm flipH="1" flipV="1">
            <a:off x="10212636" y="2192357"/>
            <a:ext cx="6031" cy="320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>
            <a:stCxn id="4" idx="5"/>
          </p:cNvCxnSpPr>
          <p:nvPr/>
        </p:nvCxnSpPr>
        <p:spPr>
          <a:xfrm>
            <a:off x="7886074" y="5537813"/>
            <a:ext cx="651998" cy="3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stCxn id="6" idx="3"/>
          </p:cNvCxnSpPr>
          <p:nvPr/>
        </p:nvCxnSpPr>
        <p:spPr>
          <a:xfrm>
            <a:off x="1141656" y="5523847"/>
            <a:ext cx="4098" cy="425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818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9866" y="1409665"/>
            <a:ext cx="10702047" cy="46010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4400" b="1" dirty="0" smtClean="0">
                <a:latin typeface="Andalus" pitchFamily="18" charset="-78"/>
                <a:cs typeface="Andalus" pitchFamily="18" charset="-78"/>
              </a:rPr>
              <a:t>Volevamo capire come tale preziosa risorsa      culturale della </a:t>
            </a:r>
            <a:r>
              <a:rPr lang="it-IT" sz="4400" b="1" dirty="0">
                <a:latin typeface="Andalus" pitchFamily="18" charset="-78"/>
                <a:cs typeface="Andalus" pitchFamily="18" charset="-78"/>
              </a:rPr>
              <a:t>c</a:t>
            </a:r>
            <a:r>
              <a:rPr lang="it-IT" sz="4400" b="1" dirty="0" smtClean="0">
                <a:latin typeface="Andalus" pitchFamily="18" charset="-78"/>
                <a:cs typeface="Andalus" pitchFamily="18" charset="-78"/>
              </a:rPr>
              <a:t>ittà fosse considerata dalla popolazione scolastica e, a tal fine, abbiamo pensato di somministrare alle classi ubicate nel plesso Cascino un sondaggio con le seguenti domande:</a:t>
            </a:r>
            <a:endParaRPr lang="it-IT" sz="44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64406" y="41864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it-IT" b="1" dirty="0" smtClean="0"/>
              <a:t>Conosci dove si trova la Biblioteca Comunale di Palermo?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61" t="34806" r="25299" b="50264"/>
          <a:stretch/>
        </p:blipFill>
        <p:spPr>
          <a:xfrm>
            <a:off x="0" y="1002535"/>
            <a:ext cx="4924540" cy="280930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001" t="29200" r="27526" b="56513"/>
          <a:stretch/>
        </p:blipFill>
        <p:spPr>
          <a:xfrm>
            <a:off x="352540" y="4241494"/>
            <a:ext cx="3889360" cy="261650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43220" y="3922005"/>
            <a:ext cx="539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it-IT" b="1" dirty="0" smtClean="0"/>
              <a:t>Hai consultato libri in Biblioteca?</a:t>
            </a:r>
            <a:endParaRPr lang="it-IT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96" t="21447" r="36880" b="63692"/>
          <a:stretch/>
        </p:blipFill>
        <p:spPr>
          <a:xfrm>
            <a:off x="4557310" y="4340646"/>
            <a:ext cx="3220598" cy="251735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414091" y="3899970"/>
            <a:ext cx="525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b="1" dirty="0" smtClean="0"/>
              <a:t>Conosci i servizi offerti al pubblico?</a:t>
            </a:r>
            <a:endParaRPr lang="it-IT" b="1" dirty="0"/>
          </a:p>
        </p:txBody>
      </p:sp>
      <p:pic>
        <p:nvPicPr>
          <p:cNvPr id="9" name="Immagine 8" descr="0029cf98-ca14-4f43-bdf7-e894c0d62a9b.jpg"/>
          <p:cNvPicPr>
            <a:picLocks noChangeAspect="1"/>
          </p:cNvPicPr>
          <p:nvPr/>
        </p:nvPicPr>
        <p:blipFill>
          <a:blip r:embed="rId5" cstate="print"/>
          <a:srcRect l="23047" t="24723" r="30783" b="22125"/>
          <a:stretch>
            <a:fillRect/>
          </a:stretch>
        </p:blipFill>
        <p:spPr>
          <a:xfrm>
            <a:off x="8733998" y="4340645"/>
            <a:ext cx="3270715" cy="229151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8725359" y="3877938"/>
            <a:ext cx="326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it-IT" b="1" dirty="0" smtClean="0"/>
              <a:t>Hai avuto modo di visitarla?</a:t>
            </a:r>
            <a:endParaRPr lang="it-IT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321" t="21393" r="29054" b="73924"/>
          <a:stretch/>
        </p:blipFill>
        <p:spPr>
          <a:xfrm>
            <a:off x="7050795" y="4494882"/>
            <a:ext cx="815248" cy="79321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321" t="21393" r="29054" b="73924"/>
          <a:stretch/>
        </p:blipFill>
        <p:spPr>
          <a:xfrm>
            <a:off x="10937913" y="4548130"/>
            <a:ext cx="815248" cy="79321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343182" y="440675"/>
            <a:ext cx="705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b="1" dirty="0" smtClean="0"/>
              <a:t> Vorresti conoscere il patrimonio librario e artistico che custodisce la       biblioteca comunale? </a:t>
            </a:r>
            <a:endParaRPr lang="it-IT" b="1" dirty="0"/>
          </a:p>
        </p:txBody>
      </p:sp>
      <p:pic>
        <p:nvPicPr>
          <p:cNvPr id="16" name="Immagine 15" descr="c3ec2099-c57e-42e1-9b64-5c55575f69c4.jpg"/>
          <p:cNvPicPr>
            <a:picLocks noChangeAspect="1"/>
          </p:cNvPicPr>
          <p:nvPr/>
        </p:nvPicPr>
        <p:blipFill>
          <a:blip r:embed="rId6" cstate="print"/>
          <a:srcRect l="26201" t="38294" r="26534" b="12722"/>
          <a:stretch>
            <a:fillRect/>
          </a:stretch>
        </p:blipFill>
        <p:spPr>
          <a:xfrm>
            <a:off x="6643171" y="1068635"/>
            <a:ext cx="4076241" cy="2447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9000" t="-70000" r="-2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9103" y="142541"/>
            <a:ext cx="115026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/>
              <a:t>Secondo te quali servizi dovrebbe offrire una Biblioteca pubblica per potenziare il rapporto con il cittadino e di conseguenza i servizi offerti al territorio?</a:t>
            </a:r>
            <a:endParaRPr lang="it-IT" sz="28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99102" y="1957298"/>
            <a:ext cx="6466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Tra le risposte ottenute abbiamo evidenziato le seguenti:</a:t>
            </a:r>
            <a:endParaRPr lang="it-IT" sz="2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98303" y="2368626"/>
            <a:ext cx="63347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700" b="1" dirty="0" smtClean="0"/>
              <a:t> </a:t>
            </a:r>
            <a:r>
              <a:rPr lang="it-IT" sz="1700" b="1" dirty="0" err="1" smtClean="0"/>
              <a:t>Wi-Fi</a:t>
            </a:r>
            <a:r>
              <a:rPr lang="it-IT" sz="17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1700" b="1" dirty="0" smtClean="0"/>
              <a:t> Non lo so</a:t>
            </a:r>
          </a:p>
          <a:p>
            <a:pPr>
              <a:buFont typeface="Arial" pitchFamily="34" charset="0"/>
              <a:buChar char="•"/>
            </a:pPr>
            <a:r>
              <a:rPr lang="it-IT" sz="1700" b="1" dirty="0" smtClean="0"/>
              <a:t> Non manca nulla </a:t>
            </a:r>
          </a:p>
          <a:p>
            <a:pPr>
              <a:buFont typeface="Arial" pitchFamily="34" charset="0"/>
              <a:buChar char="•"/>
            </a:pPr>
            <a:r>
              <a:rPr lang="it-IT" sz="1700" b="1" dirty="0" smtClean="0"/>
              <a:t> Niente</a:t>
            </a:r>
          </a:p>
          <a:p>
            <a:pPr>
              <a:buFont typeface="Arial" pitchFamily="34" charset="0"/>
              <a:buChar char="•"/>
            </a:pPr>
            <a:r>
              <a:rPr lang="it-IT" sz="1700" b="1" dirty="0" smtClean="0"/>
              <a:t> L’accesso a tutti in ogni momento</a:t>
            </a:r>
          </a:p>
          <a:p>
            <a:pPr>
              <a:buFont typeface="Arial" pitchFamily="34" charset="0"/>
              <a:buChar char="•"/>
            </a:pPr>
            <a:r>
              <a:rPr lang="it-IT" sz="1700" b="1" dirty="0" smtClean="0"/>
              <a:t> “Uscire” per le strade e attirare il lettore con open </a:t>
            </a:r>
            <a:r>
              <a:rPr lang="it-IT" sz="1700" b="1" dirty="0" err="1" smtClean="0"/>
              <a:t>day</a:t>
            </a:r>
            <a:r>
              <a:rPr lang="it-IT" sz="1700" b="1" dirty="0" smtClean="0"/>
              <a:t> e/o dibattiti    su un libro.</a:t>
            </a:r>
          </a:p>
          <a:p>
            <a:pPr>
              <a:buFont typeface="Arial" pitchFamily="34" charset="0"/>
              <a:buChar char="•"/>
            </a:pPr>
            <a:r>
              <a:rPr lang="it-IT" sz="1700" b="1" dirty="0" smtClean="0"/>
              <a:t> Caffetteria </a:t>
            </a:r>
          </a:p>
          <a:p>
            <a:pPr>
              <a:buFont typeface="Arial" pitchFamily="34" charset="0"/>
              <a:buChar char="•"/>
            </a:pPr>
            <a:r>
              <a:rPr lang="it-IT" sz="1700" b="1" dirty="0" smtClean="0"/>
              <a:t> Ampi tavoli per studio e lettura </a:t>
            </a:r>
          </a:p>
          <a:p>
            <a:pPr>
              <a:buFont typeface="Arial" pitchFamily="34" charset="0"/>
              <a:buChar char="•"/>
            </a:pPr>
            <a:r>
              <a:rPr lang="it-IT" sz="1700" b="1" dirty="0" smtClean="0"/>
              <a:t> Prese elettriche</a:t>
            </a:r>
          </a:p>
          <a:p>
            <a:pPr>
              <a:buFont typeface="Arial" pitchFamily="34" charset="0"/>
              <a:buChar char="•"/>
            </a:pPr>
            <a:r>
              <a:rPr lang="it-IT" sz="1700" b="1" dirty="0" smtClean="0"/>
              <a:t> Un sistema di ricerca completo</a:t>
            </a:r>
          </a:p>
          <a:p>
            <a:pPr>
              <a:buFont typeface="Arial" pitchFamily="34" charset="0"/>
              <a:buChar char="•"/>
            </a:pPr>
            <a:r>
              <a:rPr lang="it-IT" sz="1700" b="1" dirty="0" smtClean="0"/>
              <a:t> Organizzare visite</a:t>
            </a:r>
          </a:p>
          <a:p>
            <a:pPr>
              <a:buFont typeface="Arial" pitchFamily="34" charset="0"/>
              <a:buChar char="•"/>
            </a:pPr>
            <a:r>
              <a:rPr lang="it-IT" sz="1700" b="1" dirty="0" smtClean="0"/>
              <a:t> Fornire aule dove potersi confrontare su diverse materie</a:t>
            </a:r>
          </a:p>
          <a:p>
            <a:pPr>
              <a:buFont typeface="Arial" pitchFamily="34" charset="0"/>
              <a:buChar char="•"/>
            </a:pPr>
            <a:r>
              <a:rPr lang="it-IT" sz="1700" b="1" dirty="0" smtClean="0"/>
              <a:t> Spazi dedicati alla lettura</a:t>
            </a:r>
          </a:p>
          <a:p>
            <a:pPr>
              <a:buFont typeface="Arial" pitchFamily="34" charset="0"/>
              <a:buChar char="•"/>
            </a:pPr>
            <a:r>
              <a:rPr lang="it-IT" sz="1700" b="1" dirty="0" smtClean="0"/>
              <a:t> Libri più moderni e attuali</a:t>
            </a:r>
          </a:p>
          <a:p>
            <a:pPr>
              <a:buFont typeface="Arial" pitchFamily="34" charset="0"/>
              <a:buChar char="•"/>
            </a:pPr>
            <a:endParaRPr lang="it-IT" sz="1600" b="1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392318" y="2467778"/>
            <a:ext cx="479968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700" b="1" dirty="0" smtClean="0"/>
              <a:t> Creare un’area tecnologica con computer a disposizione.</a:t>
            </a:r>
          </a:p>
          <a:p>
            <a:pPr>
              <a:buFont typeface="Arial" pitchFamily="34" charset="0"/>
              <a:buChar char="•"/>
            </a:pPr>
            <a:r>
              <a:rPr lang="it-IT" sz="1700" b="1" dirty="0" smtClean="0"/>
              <a:t> Più contenuti multimediali</a:t>
            </a:r>
          </a:p>
          <a:p>
            <a:pPr>
              <a:buFont typeface="Arial" pitchFamily="34" charset="0"/>
              <a:buChar char="•"/>
            </a:pPr>
            <a:r>
              <a:rPr lang="it-IT" sz="1700" b="1" dirty="0" smtClean="0"/>
              <a:t> Presentare progetti per ragazzi e scuole</a:t>
            </a:r>
          </a:p>
          <a:p>
            <a:pPr>
              <a:buFont typeface="Arial" pitchFamily="34" charset="0"/>
              <a:buChar char="•"/>
            </a:pPr>
            <a:r>
              <a:rPr lang="it-IT" sz="1700" b="1" dirty="0" smtClean="0"/>
              <a:t> Organizzare più eventi</a:t>
            </a:r>
          </a:p>
          <a:p>
            <a:pPr>
              <a:buFont typeface="Arial" pitchFamily="34" charset="0"/>
              <a:buChar char="•"/>
            </a:pPr>
            <a:r>
              <a:rPr lang="it-IT" sz="1700" b="1" dirty="0" smtClean="0"/>
              <a:t> Esporsi maggiormente al pubblico</a:t>
            </a:r>
          </a:p>
          <a:p>
            <a:endParaRPr lang="it-IT" sz="1700" b="1" dirty="0"/>
          </a:p>
        </p:txBody>
      </p:sp>
    </p:spTree>
    <p:extLst>
      <p:ext uri="{BB962C8B-B14F-4D97-AF65-F5344CB8AC3E}">
        <p14:creationId xmlns="" xmlns:p14="http://schemas.microsoft.com/office/powerpoint/2010/main" val="37928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4301" y="144003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it-IT" sz="3600" b="1" dirty="0" smtClean="0"/>
              <a:t>Dalla nostra indagine è emerso che la popolazione statistica intervistata sente il bisogno di una maggiore continuità  tra la storia della Biblioteca e l’evoluzione che in essa si è in parte realizzata e che continua a realizzarsi attraverso la tecnologia moderna. La maggior parte dei ragazzi, infatti, ha richiesto una connessione wi-fi e un’aula informatica.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0902" y="168179"/>
            <a:ext cx="7321062" cy="1055712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 servizi offerti al pubblico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66940" y="1299990"/>
            <a:ext cx="726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958467" y="2225406"/>
            <a:ext cx="10399922" cy="3447098"/>
          </a:xfrm>
          <a:prstGeom prst="rect">
            <a:avLst/>
          </a:prstGeom>
          <a:solidFill>
            <a:schemeClr val="bg1">
              <a:lumMod val="8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Tutti i libri della Biblioteca sono consultabili, il wi-fi è libero e gratuito ed è possibile tesserarsi. Sono presenti diverse sale lettura e un’area informatica disponibile per le ricerche online. </a:t>
            </a:r>
          </a:p>
          <a:p>
            <a:pPr algn="just"/>
            <a:r>
              <a:rPr lang="it-IT" sz="2000" dirty="0" smtClean="0"/>
              <a:t>Nella sala Amari sono custoditi i manoscritti rari della Biblioteca che l’utente può consultare, solo se munito di guanti di cotone, per lo studio a casa può, invece, richiedere un DVD in HD; il servizio va prenotato dimostrando uno studio in corso e ha un costo contenuto.</a:t>
            </a:r>
          </a:p>
          <a:p>
            <a:pPr algn="just"/>
            <a:r>
              <a:rPr lang="it-IT" sz="2000" dirty="0" smtClean="0"/>
              <a:t>È possibile consultare il sito </a:t>
            </a:r>
            <a:r>
              <a:rPr lang="it-IT" sz="2000" b="1" dirty="0" smtClean="0">
                <a:solidFill>
                  <a:srgbClr val="FF0000"/>
                </a:solidFill>
              </a:rPr>
              <a:t>“Librarsi Palermo” </a:t>
            </a:r>
            <a:r>
              <a:rPr lang="it-IT" sz="2000" dirty="0" smtClean="0"/>
              <a:t>e trovare i libri pubblicati in bassa risoluzione.</a:t>
            </a:r>
          </a:p>
          <a:p>
            <a:pPr algn="just"/>
            <a:r>
              <a:rPr lang="it-IT" sz="2000" dirty="0" smtClean="0"/>
              <a:t>Si effettuano anche visite guidate nei locali della Biblioteca, i volumi della collezione sono circa </a:t>
            </a:r>
            <a:r>
              <a:rPr lang="it-IT" dirty="0" smtClean="0"/>
              <a:t>400.000</a:t>
            </a:r>
            <a:r>
              <a:rPr lang="it-IT" sz="2000" dirty="0" smtClean="0"/>
              <a:t> di cui </a:t>
            </a:r>
            <a:r>
              <a:rPr lang="it-IT" dirty="0" smtClean="0"/>
              <a:t>250.000 </a:t>
            </a:r>
            <a:r>
              <a:rPr lang="it-IT" sz="2000" dirty="0" smtClean="0"/>
              <a:t>antichi.</a:t>
            </a:r>
          </a:p>
          <a:p>
            <a:pPr algn="just"/>
            <a:r>
              <a:rPr lang="it-IT" sz="2000" dirty="0" smtClean="0"/>
              <a:t>Sono molte le idee in fase di progettazione che la Biblioteca vorrebbe realizzare per andare incontro alle esigenze del pubblico.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6163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1324</Words>
  <Application>Microsoft Office PowerPoint</Application>
  <PresentationFormat>Personalizzato</PresentationFormat>
  <Paragraphs>80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I servizi offerti al pubblico</vt:lpstr>
      <vt:lpstr>Diapositiva 10</vt:lpstr>
      <vt:lpstr>CONCLUSIONI 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SOFIA</dc:creator>
  <cp:lastModifiedBy>pierpaolo-</cp:lastModifiedBy>
  <cp:revision>96</cp:revision>
  <dcterms:created xsi:type="dcterms:W3CDTF">2019-10-13T18:20:03Z</dcterms:created>
  <dcterms:modified xsi:type="dcterms:W3CDTF">2019-10-30T18:21:39Z</dcterms:modified>
</cp:coreProperties>
</file>