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6" r:id="rId12"/>
    <p:sldId id="257" r:id="rId13"/>
    <p:sldId id="25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62ED9BFC-D534-4A2E-BA55-4BF21CC82F08}">
          <p14:sldIdLst>
            <p14:sldId id="26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56"/>
            <p14:sldId id="257"/>
            <p14:sldId id="25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"/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129" cy="6857999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302397" y="4538848"/>
            <a:ext cx="10069647" cy="1507067"/>
          </a:xfrm>
        </p:spPr>
        <p:txBody>
          <a:bodyPr>
            <a:noAutofit/>
          </a:bodyPr>
          <a:lstStyle/>
          <a:p>
            <a:r>
              <a:rPr lang="it-IT" sz="5400" b="1" dirty="0" smtClean="0">
                <a:solidFill>
                  <a:schemeClr val="bg1"/>
                </a:solidFill>
              </a:rPr>
              <a:t>Il fenomeno migratorio</a:t>
            </a:r>
            <a:endParaRPr lang="it-IT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29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50128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b="1" dirty="0" smtClean="0"/>
              <a:t>MARE NOSTRUM E TRITON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31743" y="2183327"/>
            <a:ext cx="10971169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>
                <a:solidFill>
                  <a:schemeClr val="bg1"/>
                </a:solidFill>
              </a:rPr>
              <a:t>Che cos’è “Mare Nostrum”</a:t>
            </a:r>
          </a:p>
          <a:p>
            <a:r>
              <a:rPr lang="it-IT" sz="2400" dirty="0">
                <a:solidFill>
                  <a:schemeClr val="tx1"/>
                </a:solidFill>
              </a:rPr>
              <a:t>“Mare nostrum” è stata un’operazione militare e umanitaria decisa dal governo italiano, nata a seguito del naufragio del 2 e 3 ottobre 2013.</a:t>
            </a:r>
          </a:p>
          <a:p>
            <a:r>
              <a:rPr lang="it-IT" sz="2400" dirty="0">
                <a:solidFill>
                  <a:schemeClr val="tx1"/>
                </a:solidFill>
              </a:rPr>
              <a:t>L’operazione consisteva in un corposo potenziamento dei controlli già attivi e aveva due obiettivi: </a:t>
            </a:r>
            <a:r>
              <a:rPr lang="it-IT" sz="2400" i="1" u="sng" dirty="0">
                <a:solidFill>
                  <a:schemeClr val="tx1"/>
                </a:solidFill>
              </a:rPr>
              <a:t>«garantire la salvaguardia della vita in mare» e «assicurare alla giustizia coloro che lucrano sul traffico illegale di migranti». </a:t>
            </a:r>
          </a:p>
          <a:p>
            <a:pPr marL="0" indent="0">
              <a:buNone/>
            </a:pPr>
            <a:r>
              <a:rPr lang="it-IT" sz="2800" b="1" dirty="0">
                <a:solidFill>
                  <a:schemeClr val="bg1"/>
                </a:solidFill>
              </a:rPr>
              <a:t>Che cos’è “</a:t>
            </a:r>
            <a:r>
              <a:rPr lang="it-IT" sz="2800" b="1" dirty="0" err="1">
                <a:solidFill>
                  <a:schemeClr val="bg1"/>
                </a:solidFill>
              </a:rPr>
              <a:t>Triton</a:t>
            </a:r>
            <a:r>
              <a:rPr lang="it-IT" sz="2800" b="1" dirty="0">
                <a:solidFill>
                  <a:schemeClr val="bg1"/>
                </a:solidFill>
              </a:rPr>
              <a:t>”</a:t>
            </a:r>
          </a:p>
          <a:p>
            <a:r>
              <a:rPr lang="it-IT" sz="2400" dirty="0">
                <a:solidFill>
                  <a:schemeClr val="tx1"/>
                </a:solidFill>
              </a:rPr>
              <a:t> “</a:t>
            </a:r>
            <a:r>
              <a:rPr lang="it-IT" sz="2400" dirty="0" err="1">
                <a:solidFill>
                  <a:schemeClr val="tx1"/>
                </a:solidFill>
              </a:rPr>
              <a:t>Triton</a:t>
            </a:r>
            <a:r>
              <a:rPr lang="it-IT" sz="2400" dirty="0">
                <a:solidFill>
                  <a:schemeClr val="tx1"/>
                </a:solidFill>
              </a:rPr>
              <a:t>” è stata finanziata dall’Unione europea con 2,9 milioni di euro al mese. A differenza di “Mare Nostrum”, prevede il controllo delle acque internazionali solamente fino a 30 miglia dalle coste italiane: </a:t>
            </a:r>
            <a:r>
              <a:rPr lang="it-IT" sz="2400" i="1" u="sng" dirty="0">
                <a:solidFill>
                  <a:schemeClr val="tx1"/>
                </a:solidFill>
              </a:rPr>
              <a:t>il suo scopo principale è il controllo della frontiera e non il soccorso.</a:t>
            </a:r>
          </a:p>
          <a:p>
            <a:endParaRPr lang="it-I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9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09031" y="0"/>
            <a:ext cx="10520408" cy="936939"/>
          </a:xfrm>
        </p:spPr>
        <p:txBody>
          <a:bodyPr>
            <a:noAutofit/>
          </a:bodyPr>
          <a:lstStyle/>
          <a:p>
            <a:pPr algn="ctr"/>
            <a:r>
              <a:rPr lang="it-IT" sz="6000" dirty="0" smtClean="0"/>
              <a:t>DIAMO I NUMERI</a:t>
            </a:r>
            <a:endParaRPr lang="it-IT" sz="60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2" y="1275008"/>
            <a:ext cx="10270246" cy="514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5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9069" y="353214"/>
            <a:ext cx="8534400" cy="1507067"/>
          </a:xfrm>
        </p:spPr>
        <p:txBody>
          <a:bodyPr>
            <a:normAutofit/>
          </a:bodyPr>
          <a:lstStyle/>
          <a:p>
            <a:pPr algn="ctr"/>
            <a:endParaRPr lang="it-IT" sz="66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3" y="353214"/>
            <a:ext cx="7242234" cy="463560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499" y="842775"/>
            <a:ext cx="4508732" cy="55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7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01555" cy="312847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403" y="2939743"/>
            <a:ext cx="6280597" cy="391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46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70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94826" y="95636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/>
              <a:t>PAROLE CHIAVE</a:t>
            </a:r>
            <a:endParaRPr lang="it-IT" sz="5400" b="1" dirty="0"/>
          </a:p>
        </p:txBody>
      </p:sp>
      <p:sp>
        <p:nvSpPr>
          <p:cNvPr id="5" name="Ovale 4"/>
          <p:cNvSpPr/>
          <p:nvPr/>
        </p:nvSpPr>
        <p:spPr>
          <a:xfrm>
            <a:off x="321971" y="1378039"/>
            <a:ext cx="2665927" cy="1751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IMMIGRAZIONE</a:t>
            </a:r>
            <a:endParaRPr lang="it-IT" b="1" dirty="0"/>
          </a:p>
        </p:txBody>
      </p:sp>
      <p:sp>
        <p:nvSpPr>
          <p:cNvPr id="6" name="Ovale 5"/>
          <p:cNvSpPr/>
          <p:nvPr/>
        </p:nvSpPr>
        <p:spPr>
          <a:xfrm>
            <a:off x="4211392" y="1740790"/>
            <a:ext cx="3090929" cy="18617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STRANIERO COMUNITARIO: cittadino europeo</a:t>
            </a:r>
            <a:endParaRPr lang="it-IT" b="1" dirty="0"/>
          </a:p>
        </p:txBody>
      </p:sp>
      <p:sp>
        <p:nvSpPr>
          <p:cNvPr id="7" name="Ovale 6"/>
          <p:cNvSpPr/>
          <p:nvPr/>
        </p:nvSpPr>
        <p:spPr>
          <a:xfrm>
            <a:off x="8120130" y="1359076"/>
            <a:ext cx="3603423" cy="1587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STRANIERO EXTRACOMUNITARIO</a:t>
            </a:r>
            <a:endParaRPr lang="it-IT" b="1" dirty="0"/>
          </a:p>
        </p:txBody>
      </p:sp>
      <p:sp>
        <p:nvSpPr>
          <p:cNvPr id="8" name="Ovale 7"/>
          <p:cNvSpPr/>
          <p:nvPr/>
        </p:nvSpPr>
        <p:spPr>
          <a:xfrm>
            <a:off x="2234485" y="3593206"/>
            <a:ext cx="2530698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CARTA DI SOGGIORNO</a:t>
            </a:r>
            <a:endParaRPr lang="it-IT" b="1" dirty="0"/>
          </a:p>
        </p:txBody>
      </p:sp>
      <p:sp>
        <p:nvSpPr>
          <p:cNvPr id="9" name="Ovale 8"/>
          <p:cNvSpPr/>
          <p:nvPr/>
        </p:nvSpPr>
        <p:spPr>
          <a:xfrm>
            <a:off x="3902298" y="5190187"/>
            <a:ext cx="1725769" cy="146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ASILO POLITICO</a:t>
            </a:r>
            <a:endParaRPr lang="it-IT" b="1" dirty="0"/>
          </a:p>
        </p:txBody>
      </p:sp>
      <p:sp>
        <p:nvSpPr>
          <p:cNvPr id="10" name="Ovale 9"/>
          <p:cNvSpPr/>
          <p:nvPr/>
        </p:nvSpPr>
        <p:spPr>
          <a:xfrm>
            <a:off x="9079606" y="3464417"/>
            <a:ext cx="1918952" cy="1275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PROFUGO</a:t>
            </a:r>
            <a:endParaRPr lang="it-IT" b="1" dirty="0"/>
          </a:p>
        </p:txBody>
      </p:sp>
      <p:sp>
        <p:nvSpPr>
          <p:cNvPr id="11" name="Ovale 10"/>
          <p:cNvSpPr/>
          <p:nvPr/>
        </p:nvSpPr>
        <p:spPr>
          <a:xfrm>
            <a:off x="515154" y="4874654"/>
            <a:ext cx="2472744" cy="1687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CLANDESTINO</a:t>
            </a:r>
            <a:endParaRPr lang="it-IT" b="1" dirty="0"/>
          </a:p>
        </p:txBody>
      </p:sp>
      <p:sp>
        <p:nvSpPr>
          <p:cNvPr id="12" name="Ovale 11"/>
          <p:cNvSpPr/>
          <p:nvPr/>
        </p:nvSpPr>
        <p:spPr>
          <a:xfrm>
            <a:off x="6301246" y="4014630"/>
            <a:ext cx="2105181" cy="1526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RIFUGIATO</a:t>
            </a:r>
            <a:endParaRPr lang="it-IT" b="1" dirty="0"/>
          </a:p>
        </p:txBody>
      </p:sp>
      <p:sp>
        <p:nvSpPr>
          <p:cNvPr id="13" name="Ovale 12"/>
          <p:cNvSpPr/>
          <p:nvPr/>
        </p:nvSpPr>
        <p:spPr>
          <a:xfrm>
            <a:off x="9079606" y="5100034"/>
            <a:ext cx="2421228" cy="1596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PERMESSO DI SOGGIORNO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02915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1491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sz="5400" b="1" dirty="0" smtClean="0"/>
              <a:t>LA NORMATIVA</a:t>
            </a:r>
            <a:endParaRPr lang="it-IT" sz="5400" b="1" dirty="0"/>
          </a:p>
        </p:txBody>
      </p:sp>
      <p:sp>
        <p:nvSpPr>
          <p:cNvPr id="7" name="Freccia a sinistra 6"/>
          <p:cNvSpPr/>
          <p:nvPr/>
        </p:nvSpPr>
        <p:spPr>
          <a:xfrm rot="18437997">
            <a:off x="1675888" y="2155847"/>
            <a:ext cx="2862920" cy="71982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52630">
            <a:off x="4894102" y="1485745"/>
            <a:ext cx="1969179" cy="240812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29193">
            <a:off x="7254225" y="958097"/>
            <a:ext cx="3029975" cy="3115326"/>
          </a:xfrm>
          <a:prstGeom prst="rect">
            <a:avLst/>
          </a:prstGeom>
        </p:spPr>
      </p:pic>
      <p:sp>
        <p:nvSpPr>
          <p:cNvPr id="10" name="Fumetto 4 9"/>
          <p:cNvSpPr/>
          <p:nvPr/>
        </p:nvSpPr>
        <p:spPr>
          <a:xfrm>
            <a:off x="0" y="3872553"/>
            <a:ext cx="3514122" cy="190312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ITALIANA</a:t>
            </a:r>
            <a:endParaRPr lang="it-IT" sz="3600" dirty="0"/>
          </a:p>
        </p:txBody>
      </p:sp>
      <p:sp>
        <p:nvSpPr>
          <p:cNvPr id="13" name="Fumetto 4 12"/>
          <p:cNvSpPr/>
          <p:nvPr/>
        </p:nvSpPr>
        <p:spPr>
          <a:xfrm>
            <a:off x="3778679" y="4225895"/>
            <a:ext cx="3746451" cy="208837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EUROPEA</a:t>
            </a:r>
            <a:endParaRPr lang="it-IT" sz="3600" dirty="0"/>
          </a:p>
        </p:txBody>
      </p:sp>
      <p:sp>
        <p:nvSpPr>
          <p:cNvPr id="14" name="Fumetto 4 13"/>
          <p:cNvSpPr/>
          <p:nvPr/>
        </p:nvSpPr>
        <p:spPr>
          <a:xfrm>
            <a:off x="7789687" y="3960579"/>
            <a:ext cx="4174785" cy="23911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smtClean="0"/>
              <a:t>INTERNAZIONALE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07592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88009" y="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 smtClean="0"/>
              <a:t>NORMATIVA ITALIANA </a:t>
            </a:r>
            <a:endParaRPr lang="it-IT" sz="48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6670" y="1880315"/>
            <a:ext cx="1066370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dirty="0" smtClean="0"/>
              <a:t>Costituzione italiana: artt. 2, 3, 10, 11;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dirty="0" smtClean="0"/>
              <a:t>Legge 243/86;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dirty="0" smtClean="0"/>
              <a:t>Legge 39/90;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dirty="0" smtClean="0"/>
              <a:t>Legge 40/98 nota come «</a:t>
            </a:r>
            <a:r>
              <a:rPr lang="it-IT" sz="2400" dirty="0" smtClean="0"/>
              <a:t>TURCO- NAPOLITANO»;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4000" dirty="0" smtClean="0"/>
              <a:t>Legge 189/02 nota come «BOSSI- FINI».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090085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" y="192043"/>
            <a:ext cx="6278926" cy="28805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-618185" y="192043"/>
            <a:ext cx="216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Art.2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760" y="192043"/>
            <a:ext cx="5203378" cy="2913891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08995" y="3539355"/>
            <a:ext cx="6586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it-IT" b="1" dirty="0">
                <a:solidFill>
                  <a:schemeClr val="bg1"/>
                </a:solidFill>
              </a:rPr>
              <a:t>'ordinamento giuridico italiano si conforma alle norme del diritto internazionale generalmente riconosciute.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La </a:t>
            </a:r>
            <a:r>
              <a:rPr lang="it-IT" b="1" dirty="0">
                <a:solidFill>
                  <a:schemeClr val="bg1"/>
                </a:solidFill>
              </a:rPr>
              <a:t>condizione giuridica dello straniero è regolata dalla legge in conformità delle norme e dei trattati internazionali.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Lo </a:t>
            </a:r>
            <a:r>
              <a:rPr lang="it-IT" b="1" dirty="0">
                <a:solidFill>
                  <a:schemeClr val="bg1"/>
                </a:solidFill>
              </a:rPr>
              <a:t>straniero, al quale sia impedito nel suo paese l'effettivo esercizio delle libertà democratiche garantite dalla Costituzione italiana, ha diritto d'asilo nel territorio della Repubblica, secondo le condizioni stabilite dalla legge</a:t>
            </a:r>
            <a:r>
              <a:rPr lang="it-IT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Non è ammessa l’estradizione per reati politici.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18939" y="3105934"/>
            <a:ext cx="901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Art.10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960" y="3352619"/>
            <a:ext cx="5392991" cy="3235795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632618" y="3677856"/>
            <a:ext cx="5048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>
                <a:solidFill>
                  <a:schemeClr val="bg1"/>
                </a:solidFill>
              </a:rPr>
              <a:t>L’Italia ripudia la guerra come strumento di offesa alla libertà degli altri popoli e come risoluzione delle controversie </a:t>
            </a:r>
            <a:r>
              <a:rPr lang="it-IT" b="1" dirty="0" smtClean="0">
                <a:solidFill>
                  <a:schemeClr val="bg1"/>
                </a:solidFill>
              </a:rPr>
              <a:t>internazionali; consente, in condizioni di parità con gli altri Stati, alle limitazioni di sovranità necessarie ad un ordinamento che assicuri la pace e la giustizia fra le Nazioni; promuove e favorisce le organizzazioni internazionali rivolte a tale scopo 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9942490" y="6197034"/>
            <a:ext cx="1197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Art.11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5982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04674" y="1"/>
            <a:ext cx="8534400" cy="63106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 smtClean="0"/>
              <a:t>LEGGE BOSSI- FINI</a:t>
            </a:r>
            <a:endParaRPr lang="it-IT" sz="4400" b="1" dirty="0"/>
          </a:p>
        </p:txBody>
      </p:sp>
      <p:sp>
        <p:nvSpPr>
          <p:cNvPr id="4" name="Rettangolo 3"/>
          <p:cNvSpPr/>
          <p:nvPr/>
        </p:nvSpPr>
        <p:spPr>
          <a:xfrm>
            <a:off x="186229" y="631067"/>
            <a:ext cx="1177129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Gli stranieri che vogliono soggiornare in Italia per più di tre mesi devono richiedere un permesso di </a:t>
            </a:r>
            <a:r>
              <a:rPr lang="it-IT" sz="2400" dirty="0" smtClean="0"/>
              <a:t>soggiorno.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Può richiedere asilo o protezione in Italia il cittadino straniero che teme di essere perseguitato nel paese di cui ha la cittadinanza o la cui vita è minacciata dalla violenza indiscriminata in situazioni di conflitto</a:t>
            </a:r>
            <a:r>
              <a:rPr lang="it-IT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Obbligo di </a:t>
            </a:r>
            <a:r>
              <a:rPr lang="it-IT" sz="2400" dirty="0"/>
              <a:t>rilevamento e registrazione delle impronte digitali degli immigrati al momento del rilascio o del rinnovo del permesso di soggiorno.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Innalzamento </a:t>
            </a:r>
            <a:r>
              <a:rPr lang="it-IT" sz="2400" dirty="0"/>
              <a:t>da 30 a 60 giorni il tempo massimo di trattenimento nei centri di permanenza temporanea. 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Respingimenti </a:t>
            </a:r>
            <a:r>
              <a:rPr lang="it-IT" sz="2400" dirty="0"/>
              <a:t>al paese di origine in acque extraterritoriali, in base ad accordi bilaterali tra Italia e paesi limitrofi</a:t>
            </a:r>
            <a:r>
              <a:rPr lang="it-IT" sz="2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212742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4211" y="2588654"/>
            <a:ext cx="10868137" cy="1396641"/>
          </a:xfrm>
        </p:spPr>
        <p:txBody>
          <a:bodyPr>
            <a:noAutofit/>
          </a:bodyPr>
          <a:lstStyle/>
          <a:p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03031" y="1184856"/>
            <a:ext cx="11887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Espulsioni immediate con accompagnamento alla frontiera degli immigrati irregolari privi di permesso di </a:t>
            </a:r>
            <a:r>
              <a:rPr lang="it-IT" sz="2400" dirty="0" smtClean="0"/>
              <a:t>soggiorno.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Reato </a:t>
            </a:r>
            <a:r>
              <a:rPr lang="it-IT" sz="2400" dirty="0"/>
              <a:t>di clandestinità. La legge 15 luglio 2009 numero 94 (il cosiddetto pacchetto sicurezza) aveva introdotto il reato di immigrazione clandestina, che prevedeva un’ammenda da cinquemila a diecimila euro per lo straniero che entra illegalmente nel territorio italiano. Il 9 ottobre 2013 la commissione giustizia del senato ha approvato un emendamento che abolirebbe il reato di clandestinità. Il 2 aprile 2014 una legge delega approvata dal parlamento dava al governo 18 mesi per emanare un decreto legislativo che depenalizzasse l’ingresso e il soggiorno irregolare. Ma finora resta un vuoto normativo.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103031" y="164831"/>
            <a:ext cx="11449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Chi aiuta i migranti a entrare nel paese rischia l’accusa di favoreggiamento dell’immigrazione clandestina.</a:t>
            </a:r>
            <a:br>
              <a:rPr lang="it-IT" sz="2400" dirty="0"/>
            </a:b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41798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40279" y="0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b="1" dirty="0" smtClean="0"/>
              <a:t>NORMATIVA EUROPEA…</a:t>
            </a:r>
            <a:br>
              <a:rPr lang="it-IT" sz="4000" b="1" dirty="0" smtClean="0"/>
            </a:br>
            <a:r>
              <a:rPr lang="it-IT" sz="4000" b="1" dirty="0" smtClean="0">
                <a:solidFill>
                  <a:schemeClr val="bg1"/>
                </a:solidFill>
              </a:rPr>
              <a:t>L’accordo </a:t>
            </a:r>
            <a:r>
              <a:rPr lang="it-IT" sz="4000" b="1" dirty="0">
                <a:solidFill>
                  <a:schemeClr val="bg1"/>
                </a:solidFill>
              </a:rPr>
              <a:t>di Schengen </a:t>
            </a:r>
            <a:br>
              <a:rPr lang="it-IT" sz="4000" b="1" dirty="0">
                <a:solidFill>
                  <a:schemeClr val="bg1"/>
                </a:solidFill>
              </a:rPr>
            </a:b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03030" y="1028906"/>
            <a:ext cx="1160386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1985</a:t>
            </a:r>
            <a:r>
              <a:rPr lang="it-IT" sz="2800" dirty="0"/>
              <a:t>, promuove la libera </a:t>
            </a:r>
            <a:r>
              <a:rPr lang="it-IT" sz="2800" dirty="0" smtClean="0"/>
              <a:t>circolazione, abolendo il </a:t>
            </a:r>
            <a:r>
              <a:rPr lang="it-IT" sz="2800" dirty="0"/>
              <a:t>controllo sistematico delle persone alle frontiere interne del cosiddetto "spazio Schengen" </a:t>
            </a:r>
            <a:r>
              <a:rPr lang="it-IT" sz="2800" dirty="0" smtClean="0"/>
              <a:t>. </a:t>
            </a:r>
            <a:r>
              <a:rPr lang="it-IT" sz="2800" dirty="0"/>
              <a:t>L'accordo è parte integrante del cosiddetto "</a:t>
            </a:r>
            <a:r>
              <a:rPr lang="it-IT" sz="2800" dirty="0" err="1"/>
              <a:t>acquis</a:t>
            </a:r>
            <a:r>
              <a:rPr lang="it-IT" sz="2800" dirty="0"/>
              <a:t> di Schengen" - </a:t>
            </a:r>
            <a:r>
              <a:rPr lang="it-IT" sz="2800" dirty="0" smtClean="0"/>
              <a:t>quadro </a:t>
            </a:r>
            <a:r>
              <a:rPr lang="it-IT" sz="2800" dirty="0"/>
              <a:t>giuridico in continua evoluzione - al quale ciascun Stato membro deve </a:t>
            </a:r>
            <a:r>
              <a:rPr lang="it-IT" sz="2800" dirty="0" smtClean="0"/>
              <a:t>conformarsi, adottando </a:t>
            </a:r>
            <a:r>
              <a:rPr lang="it-IT" sz="2800" dirty="0"/>
              <a:t>o adeguando normative </a:t>
            </a:r>
            <a:r>
              <a:rPr lang="it-IT" sz="2800" dirty="0" smtClean="0"/>
              <a:t>nazionali;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/>
              <a:t>R</a:t>
            </a:r>
            <a:r>
              <a:rPr lang="it-IT" sz="2800" dirty="0" smtClean="0"/>
              <a:t>afforzamento della sicurezza interna degli Stati Schengen e intensificazione dei i controlli alle frontiere esterne dello spazio Schengen;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Introduzione del sistema </a:t>
            </a:r>
            <a:r>
              <a:rPr lang="it-IT" sz="2800" dirty="0"/>
              <a:t>informatico di ricerca comune, il cosiddetto Sistema d'Informazione di Schengen (SIS). Esso nasce come uno degli strumenti principali per l'agevolazione dei controlli di </a:t>
            </a:r>
            <a:r>
              <a:rPr lang="it-IT" sz="2800" dirty="0" smtClean="0"/>
              <a:t>frontiera. </a:t>
            </a:r>
            <a:endParaRPr lang="it-IT" sz="28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06107" y="1507067"/>
            <a:ext cx="5048518" cy="521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33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0431" y="0"/>
            <a:ext cx="8534400" cy="19318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>
                <a:solidFill>
                  <a:schemeClr val="bg1"/>
                </a:solidFill>
              </a:rPr>
              <a:t>…TRATTATO DI DUBLINO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31" y="598986"/>
            <a:ext cx="12192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 smtClean="0"/>
              <a:t>Redatto nel 1990;</a:t>
            </a: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Sottoscritto dagli Stati dell'Ue nel 2003, poi modificato nel </a:t>
            </a:r>
            <a:r>
              <a:rPr lang="it-IT" sz="2600" dirty="0" smtClean="0"/>
              <a:t>2013;</a:t>
            </a: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I cittadini extracomunitari che fuggono da Paesi di origine perché in guerra o perseguitati per motivi di natura politica o religiosa possono fare richiesta di asilo solo nel primo Paese membro dell'Ue in cui </a:t>
            </a:r>
            <a:r>
              <a:rPr lang="it-IT" sz="2600" dirty="0" smtClean="0"/>
              <a:t>arrivano;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 smtClean="0"/>
              <a:t> Non </a:t>
            </a:r>
            <a:r>
              <a:rPr lang="it-IT" sz="2600" dirty="0"/>
              <a:t>si possono fare più domande </a:t>
            </a:r>
            <a:r>
              <a:rPr lang="it-IT" sz="2600" dirty="0" smtClean="0"/>
              <a:t>contemporaneamente; </a:t>
            </a: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Il profugo viene registrato, con tanto di schedatura delle impronte digitali, e i suoi dati vengono inseriti in un database europeo (</a:t>
            </a:r>
            <a:r>
              <a:rPr lang="it-IT" sz="2600" dirty="0" err="1"/>
              <a:t>Eurodac</a:t>
            </a:r>
            <a:r>
              <a:rPr lang="it-IT" sz="2600" dirty="0"/>
              <a:t>) che consente un controllo </a:t>
            </a:r>
            <a:r>
              <a:rPr lang="it-IT" sz="2600" dirty="0" smtClean="0"/>
              <a:t>incrociato;</a:t>
            </a:r>
            <a:endParaRPr lang="it-IT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600" dirty="0"/>
              <a:t>Non può fare domanda chi abbia commesso un crimine contro la pace, un crimine di guerra o contro l’umanità, un crimine grave di diritto comune al di fuori del paese di accoglimento e prima di esservi ammesso in qualità di rifugiato; chi si sia reso colpevole di azioni contrarie ai fini e ai principi delle Nazioni Unite.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86901983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</TotalTime>
  <Words>846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Sezione</vt:lpstr>
      <vt:lpstr>Il fenomeno migratorio</vt:lpstr>
      <vt:lpstr>PAROLE CHIAVE</vt:lpstr>
      <vt:lpstr>LA NORMATIVA</vt:lpstr>
      <vt:lpstr>NORMATIVA ITALIANA </vt:lpstr>
      <vt:lpstr>Presentazione standard di PowerPoint</vt:lpstr>
      <vt:lpstr>LEGGE BOSSI- FINI</vt:lpstr>
      <vt:lpstr> </vt:lpstr>
      <vt:lpstr>NORMATIVA EUROPEA… L’accordo di Schengen  </vt:lpstr>
      <vt:lpstr> …TRATTATO DI DUBLINO</vt:lpstr>
      <vt:lpstr>MARE NOSTRUM E TRITON</vt:lpstr>
      <vt:lpstr>DIAMO I NUMERI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FENOMENO MIGRATORIO</dc:title>
  <dc:creator>africa.scaletta</dc:creator>
  <cp:lastModifiedBy>africa.scaletta</cp:lastModifiedBy>
  <cp:revision>31</cp:revision>
  <dcterms:created xsi:type="dcterms:W3CDTF">2016-09-27T13:33:31Z</dcterms:created>
  <dcterms:modified xsi:type="dcterms:W3CDTF">2016-09-27T16:06:55Z</dcterms:modified>
</cp:coreProperties>
</file>