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63" r:id="rId5"/>
    <p:sldId id="290" r:id="rId6"/>
    <p:sldId id="283" r:id="rId7"/>
    <p:sldId id="286" r:id="rId8"/>
    <p:sldId id="284" r:id="rId9"/>
    <p:sldId id="262" r:id="rId10"/>
    <p:sldId id="268" r:id="rId11"/>
    <p:sldId id="259" r:id="rId12"/>
    <p:sldId id="260" r:id="rId13"/>
    <p:sldId id="261" r:id="rId14"/>
    <p:sldId id="266" r:id="rId15"/>
    <p:sldId id="258" r:id="rId16"/>
    <p:sldId id="274" r:id="rId17"/>
    <p:sldId id="271" r:id="rId18"/>
    <p:sldId id="265" r:id="rId19"/>
    <p:sldId id="272" r:id="rId20"/>
    <p:sldId id="288" r:id="rId21"/>
    <p:sldId id="280" r:id="rId22"/>
    <p:sldId id="279" r:id="rId23"/>
    <p:sldId id="277" r:id="rId24"/>
    <p:sldId id="278" r:id="rId25"/>
    <p:sldId id="273" r:id="rId26"/>
    <p:sldId id="270" r:id="rId27"/>
    <p:sldId id="289" r:id="rId2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71" autoAdjust="0"/>
  </p:normalViewPr>
  <p:slideViewPr>
    <p:cSldViewPr>
      <p:cViewPr>
        <p:scale>
          <a:sx n="60" d="100"/>
          <a:sy n="60" d="100"/>
        </p:scale>
        <p:origin x="-1350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tente\Desktop\PARTENZ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tente\Desktop\PARTENZ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tente\Desktop\PARTENZ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2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tx2"/>
              </a:solidFill>
            </c:spPr>
          </c:dPt>
          <c:dPt>
            <c:idx val="6"/>
            <c:spPr>
              <a:solidFill>
                <a:srgbClr val="1D6D1F"/>
              </a:solidFill>
            </c:spPr>
          </c:dPt>
          <c:dLbls>
            <c:dLbl>
              <c:idx val="0"/>
              <c:numFmt formatCode="0.0%" sourceLinked="0"/>
              <c:spPr/>
              <c:txPr>
                <a:bodyPr/>
                <a:lstStyle/>
                <a:p>
                  <a:pPr>
                    <a:defRPr sz="2000" baseline="0">
                      <a:solidFill>
                        <a:srgbClr val="002060"/>
                      </a:solidFill>
                    </a:defRPr>
                  </a:pPr>
                  <a:endParaRPr lang="it-IT"/>
                </a:p>
              </c:txPr>
            </c:dLbl>
            <c:dLbl>
              <c:idx val="4"/>
              <c:numFmt formatCode="0.0%" sourceLinked="0"/>
              <c:spPr/>
              <c:txPr>
                <a:bodyPr/>
                <a:lstStyle/>
                <a:p>
                  <a:pPr>
                    <a:defRPr sz="2000" baseline="0">
                      <a:solidFill>
                        <a:srgbClr val="002060"/>
                      </a:solidFill>
                    </a:defRPr>
                  </a:pPr>
                  <a:endParaRPr lang="it-IT"/>
                </a:p>
              </c:txPr>
            </c:dLbl>
            <c:dLbl>
              <c:idx val="5"/>
              <c:numFmt formatCode="0.0%" sourceLinked="0"/>
              <c:spPr/>
              <c:txPr>
                <a:bodyPr/>
                <a:lstStyle/>
                <a:p>
                  <a:pPr>
                    <a:defRPr sz="2000" baseline="0">
                      <a:solidFill>
                        <a:srgbClr val="002060"/>
                      </a:solidFill>
                    </a:defRPr>
                  </a:pPr>
                  <a:endParaRPr lang="it-IT"/>
                </a:p>
              </c:txPr>
            </c:dLbl>
            <c:dLbl>
              <c:idx val="6"/>
              <c:numFmt formatCode="0.0%" sourceLinked="0"/>
              <c:spPr/>
              <c:txPr>
                <a:bodyPr/>
                <a:lstStyle/>
                <a:p>
                  <a:pPr>
                    <a:defRPr sz="2000" baseline="0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</c:dLbl>
            <c:numFmt formatCode="0.0%" sourceLinked="0"/>
            <c:txPr>
              <a:bodyPr/>
              <a:lstStyle/>
              <a:p>
                <a:pPr>
                  <a:defRPr sz="2000"/>
                </a:pPr>
                <a:endParaRPr lang="it-IT"/>
              </a:p>
            </c:txPr>
            <c:showPercent val="1"/>
            <c:showLeaderLines val="1"/>
          </c:dLbls>
          <c:cat>
            <c:strRef>
              <c:f>'[PARTENZE.xls]1881-1900'!$B$16:$B$22</c:f>
              <c:strCache>
                <c:ptCount val="7"/>
                <c:pt idx="0">
                  <c:v>Caltanissetta</c:v>
                </c:pt>
                <c:pt idx="1">
                  <c:v>Catania</c:v>
                </c:pt>
                <c:pt idx="2">
                  <c:v>Girgenti</c:v>
                </c:pt>
                <c:pt idx="3">
                  <c:v>Messina</c:v>
                </c:pt>
                <c:pt idx="4">
                  <c:v>Palermo</c:v>
                </c:pt>
                <c:pt idx="5">
                  <c:v>Siracusa</c:v>
                </c:pt>
                <c:pt idx="6">
                  <c:v>Trapani</c:v>
                </c:pt>
              </c:strCache>
            </c:strRef>
          </c:cat>
          <c:val>
            <c:numRef>
              <c:f>'[PARTENZE.xls]1881-1900'!$C$16:$C$22</c:f>
              <c:numCache>
                <c:formatCode>General</c:formatCode>
                <c:ptCount val="7"/>
                <c:pt idx="0">
                  <c:v>5631</c:v>
                </c:pt>
                <c:pt idx="1">
                  <c:v>19985</c:v>
                </c:pt>
                <c:pt idx="2">
                  <c:v>32686</c:v>
                </c:pt>
                <c:pt idx="3">
                  <c:v>32272</c:v>
                </c:pt>
                <c:pt idx="4">
                  <c:v>113103</c:v>
                </c:pt>
                <c:pt idx="5">
                  <c:v>3274</c:v>
                </c:pt>
                <c:pt idx="6">
                  <c:v>11363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590801144683872"/>
          <c:y val="3.1816546484520897E-2"/>
          <c:w val="0.20811515488651183"/>
          <c:h val="0.89168020866021935"/>
        </c:manualLayout>
      </c:layout>
      <c:txPr>
        <a:bodyPr/>
        <a:lstStyle/>
        <a:p>
          <a:pPr>
            <a:defRPr sz="2000" b="1" baseline="0">
              <a:solidFill>
                <a:srgbClr val="002060"/>
              </a:solidFill>
            </a:defRPr>
          </a:pPr>
          <a:endParaRPr lang="it-IT"/>
        </a:p>
      </c:txPr>
    </c:legend>
    <c:plotVisOnly val="1"/>
    <c:dispBlanksAs val="zero"/>
  </c:chart>
  <c:spPr>
    <a:solidFill>
      <a:srgbClr val="C2D7F0"/>
    </a:soli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2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tx2"/>
              </a:solidFill>
            </c:spPr>
          </c:dPt>
          <c:dPt>
            <c:idx val="6"/>
            <c:spPr>
              <a:solidFill>
                <a:srgbClr val="1D6D1F"/>
              </a:solidFill>
            </c:spPr>
          </c:dPt>
          <c:dLbls>
            <c:numFmt formatCode="0.0%" sourceLinked="0"/>
            <c:txPr>
              <a:bodyPr/>
              <a:lstStyle/>
              <a:p>
                <a:pPr algn="ctr">
                  <a:defRPr lang="it-IT"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Percent val="1"/>
            <c:showLeaderLines val="1"/>
          </c:dLbls>
          <c:cat>
            <c:strRef>
              <c:f>[PARTENZE.xls]confronto!$B$7:$B$13</c:f>
              <c:strCache>
                <c:ptCount val="7"/>
                <c:pt idx="0">
                  <c:v>Caltanissetta</c:v>
                </c:pt>
                <c:pt idx="1">
                  <c:v>Catania</c:v>
                </c:pt>
                <c:pt idx="2">
                  <c:v>Girgenti</c:v>
                </c:pt>
                <c:pt idx="3">
                  <c:v>Messina</c:v>
                </c:pt>
                <c:pt idx="4">
                  <c:v>Palermo</c:v>
                </c:pt>
                <c:pt idx="5">
                  <c:v>Siracusa</c:v>
                </c:pt>
                <c:pt idx="6">
                  <c:v>Trapani</c:v>
                </c:pt>
              </c:strCache>
            </c:strRef>
          </c:cat>
          <c:val>
            <c:numRef>
              <c:f>[PARTENZE.xls]confronto!$D$7:$D$13</c:f>
              <c:numCache>
                <c:formatCode>#,##0</c:formatCode>
                <c:ptCount val="7"/>
                <c:pt idx="0">
                  <c:v>95680</c:v>
                </c:pt>
                <c:pt idx="1">
                  <c:v>158993</c:v>
                </c:pt>
                <c:pt idx="2">
                  <c:v>139570</c:v>
                </c:pt>
                <c:pt idx="3">
                  <c:v>190964</c:v>
                </c:pt>
                <c:pt idx="4">
                  <c:v>242812</c:v>
                </c:pt>
                <c:pt idx="5">
                  <c:v>124194</c:v>
                </c:pt>
                <c:pt idx="6">
                  <c:v>111521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608918122807924"/>
          <c:y val="5.8839568598330692E-2"/>
          <c:w val="0.20749883656866788"/>
          <c:h val="0.88232086280333866"/>
        </c:manualLayout>
      </c:layout>
      <c:overlay val="1"/>
      <c:txPr>
        <a:bodyPr/>
        <a:lstStyle/>
        <a:p>
          <a:pPr>
            <a:defRPr sz="1800" b="1" i="0" baseline="0">
              <a:solidFill>
                <a:schemeClr val="tx2">
                  <a:lumMod val="75000"/>
                </a:schemeClr>
              </a:solidFill>
              <a:latin typeface="+mn-lt"/>
            </a:defRPr>
          </a:pPr>
          <a:endParaRPr lang="it-IT"/>
        </a:p>
      </c:txPr>
    </c:legend>
    <c:plotVisOnly val="1"/>
    <c:dispBlanksAs val="zero"/>
  </c:chart>
  <c:spPr>
    <a:solidFill>
      <a:srgbClr val="C2D7F0"/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3"/>
  <c:chart>
    <c:plotArea>
      <c:layout>
        <c:manualLayout>
          <c:layoutTarget val="inner"/>
          <c:xMode val="edge"/>
          <c:yMode val="edge"/>
          <c:x val="0.13549618320610751"/>
          <c:y val="3.9106145251396648E-2"/>
          <c:w val="0.83587786259542274"/>
          <c:h val="0.6983240223463687"/>
        </c:manualLayout>
      </c:layout>
      <c:barChart>
        <c:barDir val="col"/>
        <c:grouping val="clustered"/>
        <c:ser>
          <c:idx val="1"/>
          <c:order val="0"/>
          <c:tx>
            <c:strRef>
              <c:f>confronto!$C$6</c:f>
              <c:strCache>
                <c:ptCount val="1"/>
                <c:pt idx="0">
                  <c:v>1881-1900</c:v>
                </c:pt>
              </c:strCache>
            </c:strRef>
          </c:tx>
          <c:spPr>
            <a:solidFill>
              <a:srgbClr val="C00000"/>
            </a:solidFill>
          </c:spPr>
          <c:cat>
            <c:strRef>
              <c:f>confronto!$B$7:$B$13</c:f>
              <c:strCache>
                <c:ptCount val="7"/>
                <c:pt idx="0">
                  <c:v>Caltanissetta</c:v>
                </c:pt>
                <c:pt idx="1">
                  <c:v>Catania</c:v>
                </c:pt>
                <c:pt idx="2">
                  <c:v>Girgenti</c:v>
                </c:pt>
                <c:pt idx="3">
                  <c:v>Messina</c:v>
                </c:pt>
                <c:pt idx="4">
                  <c:v>Palermo</c:v>
                </c:pt>
                <c:pt idx="5">
                  <c:v>Siracusa</c:v>
                </c:pt>
                <c:pt idx="6">
                  <c:v>Trapani</c:v>
                </c:pt>
              </c:strCache>
            </c:strRef>
          </c:cat>
          <c:val>
            <c:numRef>
              <c:f>confronto!$C$7:$C$13</c:f>
              <c:numCache>
                <c:formatCode>#,##0</c:formatCode>
                <c:ptCount val="7"/>
                <c:pt idx="0">
                  <c:v>5631</c:v>
                </c:pt>
                <c:pt idx="1">
                  <c:v>19985</c:v>
                </c:pt>
                <c:pt idx="2">
                  <c:v>32686</c:v>
                </c:pt>
                <c:pt idx="3">
                  <c:v>32272</c:v>
                </c:pt>
                <c:pt idx="4">
                  <c:v>113103</c:v>
                </c:pt>
                <c:pt idx="5">
                  <c:v>3274</c:v>
                </c:pt>
                <c:pt idx="6">
                  <c:v>11363</c:v>
                </c:pt>
              </c:numCache>
            </c:numRef>
          </c:val>
        </c:ser>
        <c:ser>
          <c:idx val="0"/>
          <c:order val="1"/>
          <c:tx>
            <c:v>1901-13</c:v>
          </c:tx>
          <c:spPr>
            <a:solidFill>
              <a:schemeClr val="tx2"/>
            </a:solidFill>
          </c:spPr>
          <c:cat>
            <c:strRef>
              <c:f>confronto!$B$7:$B$13</c:f>
              <c:strCache>
                <c:ptCount val="7"/>
                <c:pt idx="0">
                  <c:v>Caltanissetta</c:v>
                </c:pt>
                <c:pt idx="1">
                  <c:v>Catania</c:v>
                </c:pt>
                <c:pt idx="2">
                  <c:v>Girgenti</c:v>
                </c:pt>
                <c:pt idx="3">
                  <c:v>Messina</c:v>
                </c:pt>
                <c:pt idx="4">
                  <c:v>Palermo</c:v>
                </c:pt>
                <c:pt idx="5">
                  <c:v>Siracusa</c:v>
                </c:pt>
                <c:pt idx="6">
                  <c:v>Trapani</c:v>
                </c:pt>
              </c:strCache>
            </c:strRef>
          </c:cat>
          <c:val>
            <c:numRef>
              <c:f>confronto!$D$7:$D$13</c:f>
              <c:numCache>
                <c:formatCode>#,##0</c:formatCode>
                <c:ptCount val="7"/>
                <c:pt idx="0">
                  <c:v>95680</c:v>
                </c:pt>
                <c:pt idx="1">
                  <c:v>158993</c:v>
                </c:pt>
                <c:pt idx="2">
                  <c:v>139570</c:v>
                </c:pt>
                <c:pt idx="3">
                  <c:v>190964</c:v>
                </c:pt>
                <c:pt idx="4">
                  <c:v>242812</c:v>
                </c:pt>
                <c:pt idx="5">
                  <c:v>124194</c:v>
                </c:pt>
                <c:pt idx="6">
                  <c:v>111521</c:v>
                </c:pt>
              </c:numCache>
            </c:numRef>
          </c:val>
        </c:ser>
        <c:axId val="65745280"/>
        <c:axId val="65746816"/>
      </c:barChart>
      <c:catAx>
        <c:axId val="657452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 b="1">
                <a:solidFill>
                  <a:srgbClr val="002060"/>
                </a:solidFill>
              </a:defRPr>
            </a:pPr>
            <a:endParaRPr lang="it-IT"/>
          </a:p>
        </c:txPr>
        <c:crossAx val="65746816"/>
        <c:crosses val="autoZero"/>
        <c:auto val="1"/>
        <c:lblAlgn val="ctr"/>
        <c:lblOffset val="100"/>
      </c:catAx>
      <c:valAx>
        <c:axId val="65746816"/>
        <c:scaling>
          <c:orientation val="minMax"/>
          <c:max val="250000"/>
          <c:min val="0"/>
        </c:scaling>
        <c:axPos val="l"/>
        <c:majorGridlines>
          <c:spPr>
            <a:ln>
              <a:prstDash val="dash"/>
            </a:ln>
          </c:spPr>
        </c:majorGridlines>
        <c:numFmt formatCode="#,##0" sourceLinked="0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</a:defRPr>
            </a:pPr>
            <a:endParaRPr lang="it-IT"/>
          </a:p>
        </c:txPr>
        <c:crossAx val="657452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4318001788469806"/>
          <c:y val="0"/>
          <c:w val="0.25970054305772816"/>
          <c:h val="0.42061066917902401"/>
        </c:manualLayout>
      </c:layout>
      <c:overlay val="1"/>
      <c:txPr>
        <a:bodyPr/>
        <a:lstStyle/>
        <a:p>
          <a:pPr>
            <a:defRPr sz="1600" b="1">
              <a:solidFill>
                <a:srgbClr val="002060"/>
              </a:solidFill>
            </a:defRPr>
          </a:pPr>
          <a:endParaRPr lang="it-IT"/>
        </a:p>
      </c:txPr>
    </c:legend>
    <c:plotVisOnly val="1"/>
    <c:dispBlanksAs val="gap"/>
  </c:chart>
  <c:spPr>
    <a:solidFill>
      <a:srgbClr val="C2D7F0"/>
    </a:solidFill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70B70-E23B-4AE2-A67B-CD9B877C8CF9}" type="datetimeFigureOut">
              <a:rPr lang="it-IT" smtClean="0"/>
              <a:pPr/>
              <a:t>22/02/2014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89E71-EC14-4CD3-8F91-FB0B82EAB06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“Nostra patria è il mondo intero...”</a:t>
            </a:r>
            <a:br>
              <a:rPr lang="it-IT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L’emigrazione siciliana tra </a:t>
            </a:r>
            <a:r>
              <a:rPr lang="it-IT" sz="36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XIX</a:t>
            </a:r>
            <a:r>
              <a:rPr lang="it-IT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XX secolo</a:t>
            </a:r>
            <a:endParaRPr lang="it-IT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sz="43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5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Santo Lombino</a:t>
            </a:r>
            <a:endParaRPr lang="it-IT" sz="5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000364" y="285728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storiografia</a:t>
            </a:r>
            <a:endParaRPr lang="it-IT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71472" y="2714620"/>
            <a:ext cx="85725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 smtClean="0">
              <a:solidFill>
                <a:srgbClr val="C00000"/>
              </a:solidFill>
            </a:endParaRPr>
          </a:p>
          <a:p>
            <a:r>
              <a:rPr lang="it-IT" b="1" dirty="0" smtClean="0">
                <a:solidFill>
                  <a:srgbClr val="C00000"/>
                </a:solidFill>
              </a:rPr>
              <a:t>Seconda  fase  (1970-1990</a:t>
            </a:r>
            <a:r>
              <a:rPr lang="it-IT" sz="2400" b="1" dirty="0" smtClean="0">
                <a:solidFill>
                  <a:srgbClr val="C00000"/>
                </a:solidFill>
              </a:rPr>
              <a:t>)                 </a:t>
            </a:r>
            <a:r>
              <a:rPr lang="it-IT" sz="2400" b="1" i="1" dirty="0" smtClean="0">
                <a:solidFill>
                  <a:srgbClr val="C00000"/>
                </a:solidFill>
              </a:rPr>
              <a:t>L’ITALIA FUORI  </a:t>
            </a:r>
            <a:r>
              <a:rPr lang="it-IT" sz="2400" b="1" i="1" dirty="0" err="1" smtClean="0">
                <a:solidFill>
                  <a:srgbClr val="C00000"/>
                </a:solidFill>
              </a:rPr>
              <a:t>DI</a:t>
            </a:r>
            <a:r>
              <a:rPr lang="it-IT" sz="2400" b="1" i="1" dirty="0" smtClean="0">
                <a:solidFill>
                  <a:srgbClr val="C00000"/>
                </a:solidFill>
              </a:rPr>
              <a:t>  SE’</a:t>
            </a:r>
            <a:endParaRPr lang="it-IT" sz="2400" b="1" i="1" dirty="0">
              <a:solidFill>
                <a:srgbClr val="C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71472" y="3966926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Terza  fase    (dagli anni ‘90</a:t>
            </a:r>
            <a:r>
              <a:rPr lang="it-IT" sz="2400" b="1" dirty="0" smtClean="0">
                <a:solidFill>
                  <a:srgbClr val="C00000"/>
                </a:solidFill>
              </a:rPr>
              <a:t>)              </a:t>
            </a:r>
            <a:r>
              <a:rPr lang="it-IT" sz="2400" b="1" i="1" dirty="0" smtClean="0">
                <a:solidFill>
                  <a:srgbClr val="C00000"/>
                </a:solidFill>
              </a:rPr>
              <a:t>DIASPORA  TRANSNAZIONALE</a:t>
            </a:r>
            <a:endParaRPr lang="it-IT" sz="2400" b="1" i="1" dirty="0">
              <a:solidFill>
                <a:srgbClr val="C00000"/>
              </a:solidFill>
            </a:endParaRPr>
          </a:p>
        </p:txBody>
      </p:sp>
      <p:cxnSp>
        <p:nvCxnSpPr>
          <p:cNvPr id="9" name="Connettore 2 8"/>
          <p:cNvCxnSpPr/>
          <p:nvPr/>
        </p:nvCxnSpPr>
        <p:spPr>
          <a:xfrm>
            <a:off x="3500430" y="321468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3500430" y="421481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500826" y="1142984"/>
            <a:ext cx="2357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                                                          dalla storia  nazionale</a:t>
            </a:r>
          </a:p>
          <a:p>
            <a:r>
              <a:rPr lang="it-IT" dirty="0" smtClean="0"/>
              <a:t>dei Paesi di arrivo</a:t>
            </a:r>
            <a:endParaRPr lang="it-IT" dirty="0"/>
          </a:p>
        </p:txBody>
      </p:sp>
      <p:sp>
        <p:nvSpPr>
          <p:cNvPr id="12" name="Callout con frecce a sinistra/destra 11"/>
          <p:cNvSpPr/>
          <p:nvPr/>
        </p:nvSpPr>
        <p:spPr>
          <a:xfrm flipH="1">
            <a:off x="3214678" y="1928802"/>
            <a:ext cx="2928958" cy="576072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ASSENTE</a:t>
            </a: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785787" y="1714488"/>
            <a:ext cx="22860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dalla storia  nazionale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del Paese di partenza</a:t>
            </a: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1071538" y="1285860"/>
            <a:ext cx="55721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C00000"/>
                </a:solidFill>
              </a:rPr>
              <a:t>                                               Prima  fase (1870-1970)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1" grpId="0"/>
      <p:bldP spid="12" grpId="0" animBg="1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e 26"/>
          <p:cNvSpPr/>
          <p:nvPr/>
        </p:nvSpPr>
        <p:spPr>
          <a:xfrm>
            <a:off x="3387382" y="4091322"/>
            <a:ext cx="2448272" cy="122413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Ovale 24"/>
          <p:cNvSpPr/>
          <p:nvPr/>
        </p:nvSpPr>
        <p:spPr>
          <a:xfrm>
            <a:off x="3387382" y="1643050"/>
            <a:ext cx="2448272" cy="122413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Ovale 23"/>
          <p:cNvSpPr/>
          <p:nvPr/>
        </p:nvSpPr>
        <p:spPr>
          <a:xfrm>
            <a:off x="1083126" y="3011202"/>
            <a:ext cx="2448272" cy="156080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e 22"/>
          <p:cNvSpPr/>
          <p:nvPr/>
        </p:nvSpPr>
        <p:spPr>
          <a:xfrm>
            <a:off x="5763646" y="3011202"/>
            <a:ext cx="2448272" cy="122413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1515174" y="3371242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Povertà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 endemica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619672" y="404664"/>
            <a:ext cx="5616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 MODELLO  ESPULSIVO</a:t>
            </a:r>
            <a:endParaRPr lang="it-IT" sz="40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747422" y="197347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Espulsione 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763646" y="337124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Proletarizzazione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603406" y="4235338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       Paesi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Industrializzati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28" name="Freccia a destra 27"/>
          <p:cNvSpPr/>
          <p:nvPr/>
        </p:nvSpPr>
        <p:spPr>
          <a:xfrm rot="19925642">
            <a:off x="3009551" y="2607106"/>
            <a:ext cx="516614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reccia a destra 28"/>
          <p:cNvSpPr/>
          <p:nvPr/>
        </p:nvSpPr>
        <p:spPr>
          <a:xfrm rot="2465268">
            <a:off x="5818338" y="2560563"/>
            <a:ext cx="516614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a destra 29"/>
          <p:cNvSpPr/>
          <p:nvPr/>
        </p:nvSpPr>
        <p:spPr>
          <a:xfrm rot="9129539">
            <a:off x="5961834" y="4263126"/>
            <a:ext cx="516614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5" grpId="0" animBg="1"/>
      <p:bldP spid="24" grpId="0" animBg="1"/>
      <p:bldP spid="23" grpId="0" animBg="1"/>
      <p:bldP spid="10" grpId="0"/>
      <p:bldP spid="12" grpId="0"/>
      <p:bldP spid="14" grpId="0"/>
      <p:bldP spid="26" grpId="0"/>
      <p:bldP spid="28" grpId="0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/>
          <p:cNvSpPr/>
          <p:nvPr/>
        </p:nvSpPr>
        <p:spPr>
          <a:xfrm>
            <a:off x="3387952" y="4000504"/>
            <a:ext cx="2448272" cy="122413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Ovale 2"/>
          <p:cNvSpPr/>
          <p:nvPr/>
        </p:nvSpPr>
        <p:spPr>
          <a:xfrm>
            <a:off x="3387952" y="1571612"/>
            <a:ext cx="2448272" cy="122413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/>
          <p:cNvSpPr/>
          <p:nvPr/>
        </p:nvSpPr>
        <p:spPr>
          <a:xfrm>
            <a:off x="1083696" y="2920384"/>
            <a:ext cx="2448272" cy="122413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5764216" y="2920384"/>
            <a:ext cx="2448272" cy="1224136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1515744" y="328042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Crisi agraria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036024" y="1768256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Risorse 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esterne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692208" y="3280424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 Strategie familiari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964016" y="4216528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Economia -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mondo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15" name="Freccia a destra 14"/>
          <p:cNvSpPr/>
          <p:nvPr/>
        </p:nvSpPr>
        <p:spPr>
          <a:xfrm rot="19925642">
            <a:off x="3010121" y="2516288"/>
            <a:ext cx="516614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/>
          <p:cNvSpPr/>
          <p:nvPr/>
        </p:nvSpPr>
        <p:spPr>
          <a:xfrm rot="2465268">
            <a:off x="5818908" y="2469745"/>
            <a:ext cx="516614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/>
          <p:cNvSpPr/>
          <p:nvPr/>
        </p:nvSpPr>
        <p:spPr>
          <a:xfrm rot="9129539">
            <a:off x="5962404" y="4172308"/>
            <a:ext cx="516614" cy="36004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547664" y="188640"/>
            <a:ext cx="633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 MODELLO  ATTRATTIVO</a:t>
            </a:r>
            <a:endParaRPr lang="it-IT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/>
      <p:bldP spid="12" grpId="0"/>
      <p:bldP spid="13" grpId="0"/>
      <p:bldP spid="14" grpId="0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214280" y="785792"/>
          <a:ext cx="8715439" cy="4709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6"/>
                <a:gridCol w="3480578"/>
                <a:gridCol w="3234595"/>
              </a:tblGrid>
              <a:tr h="57150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MODELLO  ESPULSIVO</a:t>
                      </a:r>
                      <a:endParaRPr lang="it-IT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MODELLO  ATTRATTIVO</a:t>
                      </a:r>
                      <a:endParaRPr lang="it-IT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it-IT" b="1" i="1" dirty="0" smtClean="0">
                          <a:solidFill>
                            <a:srgbClr val="FF0000"/>
                          </a:solidFill>
                        </a:rPr>
                        <a:t>Territorio</a:t>
                      </a:r>
                      <a:endParaRPr lang="it-IT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Sicilia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dell’ ”osso”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Sicilia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della “</a:t>
                      </a: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polpa”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it-IT" b="1" i="1" dirty="0" smtClean="0">
                          <a:solidFill>
                            <a:srgbClr val="FF0000"/>
                          </a:solidFill>
                        </a:rPr>
                        <a:t>Economia</a:t>
                      </a:r>
                      <a:endParaRPr lang="it-IT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Latifondo a monocoltura cerealicola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Artigianato, pesca, agricoltura pregiata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it-IT" b="1" i="1" dirty="0" smtClean="0">
                          <a:solidFill>
                            <a:srgbClr val="FF0000"/>
                          </a:solidFill>
                        </a:rPr>
                        <a:t>Destinazione</a:t>
                      </a:r>
                      <a:endParaRPr lang="it-IT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Stati Uniti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Cinque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continenti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it-IT" b="1" i="1" dirty="0" smtClean="0">
                          <a:solidFill>
                            <a:srgbClr val="FF0000"/>
                          </a:solidFill>
                        </a:rPr>
                        <a:t>Periodizzazione</a:t>
                      </a:r>
                      <a:endParaRPr lang="it-IT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Frattura storica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, discontinuità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Continuità negli spostamenti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it-IT" sz="1800" b="1" i="1" dirty="0" smtClean="0">
                          <a:solidFill>
                            <a:srgbClr val="FF0000"/>
                          </a:solidFill>
                        </a:rPr>
                        <a:t>Mobilità </a:t>
                      </a:r>
                      <a:endParaRPr lang="it-IT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Devianza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FF0000"/>
                          </a:solidFill>
                        </a:rPr>
                        <a:t>Normalità</a:t>
                      </a:r>
                    </a:p>
                    <a:p>
                      <a:endParaRPr lang="it-IT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it-IT" b="1" i="1" dirty="0" smtClean="0">
                          <a:solidFill>
                            <a:srgbClr val="FF0000"/>
                          </a:solidFill>
                        </a:rPr>
                        <a:t>Industrializzazione</a:t>
                      </a:r>
                      <a:endParaRPr lang="it-IT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Modello  inglese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Pluralità e varietà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it-IT" b="1" i="1" dirty="0" smtClean="0">
                          <a:solidFill>
                            <a:srgbClr val="FF0000"/>
                          </a:solidFill>
                        </a:rPr>
                        <a:t>Protagonisti </a:t>
                      </a:r>
                      <a:endParaRPr lang="it-IT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Forze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economiche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Attori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sociali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214282" y="5929330"/>
            <a:ext cx="8929718" cy="36933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Modelli storiografici a confronto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214282" y="642918"/>
          <a:ext cx="8715404" cy="5248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702"/>
                <a:gridCol w="4357702"/>
              </a:tblGrid>
              <a:tr h="11949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CAUSE  ENDOGENE</a:t>
                      </a:r>
                    </a:p>
                    <a:p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CAUSE </a:t>
                      </a:r>
                      <a:r>
                        <a:rPr lang="it-IT" sz="28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ESOGENE </a:t>
                      </a:r>
                      <a:endParaRPr lang="it-IT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584739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Crisi agraria</a:t>
                      </a:r>
                    </a:p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Epidemia di fillossera</a:t>
                      </a:r>
                    </a:p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Guerra</a:t>
                      </a:r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 tariffaria con la Francia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Grande depressione 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Limitazioni nella pesca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Crisi del commercio dello zolfo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Crisi  della navigazione a vela</a:t>
                      </a:r>
                      <a:endParaRPr lang="it-IT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Repressione</a:t>
                      </a:r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 dei “Fasci dei lavoratori</a:t>
                      </a:r>
                      <a:r>
                        <a:rPr lang="it-IT" sz="2000" b="1" baseline="0" dirty="0" smtClean="0">
                          <a:solidFill>
                            <a:srgbClr val="FF0000"/>
                          </a:solidFill>
                        </a:rPr>
                        <a:t>”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Incremento demografico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Salari</a:t>
                      </a:r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 più alti 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Maggiore libertà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Velocità e facilità dei trasporti 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Disponibilità di terreni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Rimesse sostanziose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Miti e leggende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Racconti dei rimpatriati 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Pressione degli agenti di navigazione</a:t>
                      </a:r>
                    </a:p>
                    <a:p>
                      <a:pPr algn="ctr"/>
                      <a:r>
                        <a:rPr lang="it-IT" sz="2400" b="1" baseline="0" dirty="0" smtClean="0">
                          <a:solidFill>
                            <a:srgbClr val="FF0000"/>
                          </a:solidFill>
                        </a:rPr>
                        <a:t>Catene migratorie</a:t>
                      </a:r>
                    </a:p>
                    <a:p>
                      <a:endParaRPr lang="it-IT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393823" y="442930"/>
          <a:ext cx="8393019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8604"/>
                <a:gridCol w="1751262"/>
                <a:gridCol w="1605945"/>
                <a:gridCol w="1678604"/>
                <a:gridCol w="1678604"/>
              </a:tblGrid>
              <a:tr h="870651">
                <a:tc>
                  <a:txBody>
                    <a:bodyPr/>
                    <a:lstStyle/>
                    <a:p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MALATTIE INFETTIVE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AMERICA </a:t>
                      </a:r>
                      <a:r>
                        <a:rPr lang="it-IT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DEL NORD </a:t>
                      </a:r>
                      <a:endParaRPr lang="it-IT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it-IT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Andata                   Ritorno        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AMERICA DEL SUD</a:t>
                      </a:r>
                    </a:p>
                    <a:p>
                      <a:pPr algn="ctr"/>
                      <a:endParaRPr lang="it-IT" baseline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/>
                      <a:r>
                        <a:rPr lang="it-IT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Andata               Ritorno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r>
                        <a:rPr lang="it-IT" dirty="0" smtClean="0"/>
                        <a:t>Malaria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406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152</a:t>
                      </a:r>
                      <a:endParaRPr lang="it-IT" dirty="0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r>
                        <a:rPr lang="it-IT" dirty="0" smtClean="0"/>
                        <a:t>Scabbia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83</a:t>
                      </a:r>
                      <a:endParaRPr lang="it-IT" dirty="0"/>
                    </a:p>
                  </a:txBody>
                  <a:tcPr/>
                </a:tc>
              </a:tr>
              <a:tr h="609455">
                <a:tc>
                  <a:txBody>
                    <a:bodyPr/>
                    <a:lstStyle/>
                    <a:p>
                      <a:r>
                        <a:rPr lang="it-IT" dirty="0" smtClean="0"/>
                        <a:t>Meningite </a:t>
                      </a:r>
                      <a:r>
                        <a:rPr lang="it-IT" smtClean="0"/>
                        <a:t>turbecolare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r>
                        <a:rPr lang="it-IT" dirty="0" smtClean="0"/>
                        <a:t>Vaiolo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r>
                        <a:rPr lang="it-IT" dirty="0" smtClean="0"/>
                        <a:t>Scarlattina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52</a:t>
                      </a:r>
                      <a:endParaRPr lang="it-IT" dirty="0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r>
                        <a:rPr lang="it-IT" dirty="0" smtClean="0"/>
                        <a:t>Morbillo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532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361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756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313</a:t>
                      </a:r>
                      <a:endParaRPr lang="it-IT" dirty="0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609455">
                <a:tc>
                  <a:txBody>
                    <a:bodyPr/>
                    <a:lstStyle/>
                    <a:p>
                      <a:r>
                        <a:rPr lang="it-IT" dirty="0" smtClean="0"/>
                        <a:t>Tubercolosi</a:t>
                      </a:r>
                    </a:p>
                    <a:p>
                      <a:r>
                        <a:rPr lang="it-IT" dirty="0" smtClean="0"/>
                        <a:t>polmonare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3.250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607</a:t>
                      </a:r>
                      <a:endParaRPr lang="it-IT" dirty="0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r>
                        <a:rPr lang="it-IT" dirty="0" smtClean="0"/>
                        <a:t>Tracoma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458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265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1.967</a:t>
                      </a:r>
                      <a:endParaRPr lang="it-IT" dirty="0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r>
                        <a:rPr lang="it-IT" dirty="0" smtClean="0"/>
                        <a:t>Colera asiatico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</a:tr>
              <a:tr h="348260">
                <a:tc>
                  <a:txBody>
                    <a:bodyPr/>
                    <a:lstStyle/>
                    <a:p>
                      <a:r>
                        <a:rPr lang="it-IT" dirty="0" smtClean="0"/>
                        <a:t>Difterite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331640" y="6093296"/>
            <a:ext cx="81369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</a:rPr>
              <a:t>Morbilità nei viaggi degli emigrati Italiani 1910-1914</a:t>
            </a:r>
          </a:p>
          <a:p>
            <a:r>
              <a:rPr lang="it-IT" b="1" i="1" dirty="0" smtClean="0"/>
              <a:t>Fonte: Commissariato  generale dell’ emigrazione 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428595" y="785795"/>
          <a:ext cx="8286810" cy="3000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270"/>
                <a:gridCol w="2762270"/>
                <a:gridCol w="2762270"/>
              </a:tblGrid>
              <a:tr h="1000132">
                <a:tc>
                  <a:txBody>
                    <a:bodyPr/>
                    <a:lstStyle/>
                    <a:p>
                      <a:endParaRPr lang="it-IT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America del Nord </a:t>
                      </a:r>
                    </a:p>
                    <a:p>
                      <a:pPr algn="ctr"/>
                      <a:endParaRPr lang="it-IT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America del Sud</a:t>
                      </a:r>
                      <a:endParaRPr lang="it-IT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Mortalità</a:t>
                      </a:r>
                      <a:endParaRPr lang="it-IT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1,4</a:t>
                      </a:r>
                    </a:p>
                    <a:p>
                      <a:pPr algn="ctr"/>
                      <a:endParaRPr lang="it-IT" sz="24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4,5</a:t>
                      </a:r>
                    </a:p>
                  </a:txBody>
                  <a:tcPr/>
                </a:tc>
              </a:tr>
              <a:tr h="1000132">
                <a:tc>
                  <a:txBody>
                    <a:bodyPr/>
                    <a:lstStyle/>
                    <a:p>
                      <a:r>
                        <a:rPr lang="it-IT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Lesioni violente </a:t>
                      </a:r>
                      <a:endParaRPr lang="it-IT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4,0</a:t>
                      </a:r>
                      <a:endParaRPr lang="it-IT" sz="24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5,8</a:t>
                      </a:r>
                      <a:endParaRPr lang="it-IT" sz="24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428596" y="4143380"/>
            <a:ext cx="82868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Eventi registrati per 10.000 espatriati durante i viaggi transoceanici. Anni 1903-10</a:t>
            </a:r>
          </a:p>
          <a:p>
            <a:r>
              <a:rPr 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Fonte: </a:t>
            </a:r>
            <a:r>
              <a:rPr lang="it-IT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Mortara (1913)</a:t>
            </a:r>
            <a:endParaRPr lang="it-IT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785786" y="1071545"/>
          <a:ext cx="7620032" cy="3214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437"/>
                <a:gridCol w="2600690"/>
                <a:gridCol w="3354905"/>
              </a:tblGrid>
              <a:tr h="959561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AMERICA</a:t>
                      </a:r>
                      <a:r>
                        <a:rPr lang="it-IT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del  NORD </a:t>
                      </a:r>
                    </a:p>
                    <a:p>
                      <a:pPr algn="ctr"/>
                      <a:r>
                        <a:rPr lang="it-IT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Andata         Ritorno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AMERICA </a:t>
                      </a:r>
                      <a:r>
                        <a:rPr lang="it-IT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del  SUD</a:t>
                      </a:r>
                    </a:p>
                    <a:p>
                      <a:pPr algn="ctr"/>
                      <a:r>
                        <a:rPr lang="it-IT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Andata       Ritorno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87340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Uomini 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   118                159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   222                170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55937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Donne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   188                279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   259                172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55937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Bambini  5-10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   285                156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    534                232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55937">
                <a:tc>
                  <a:txBody>
                    <a:bodyPr/>
                    <a:lstStyle/>
                    <a:p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Bambini &lt;5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        491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b="1" dirty="0" smtClean="0">
                          <a:solidFill>
                            <a:srgbClr val="FF0000"/>
                          </a:solidFill>
                        </a:rPr>
                        <a:t>               873                </a:t>
                      </a:r>
                      <a:endParaRPr lang="it-IT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714348" y="4556477"/>
            <a:ext cx="55721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Morbilità per 10.000 espatriati</a:t>
            </a:r>
          </a:p>
          <a:p>
            <a:r>
              <a:rPr lang="it-IT" sz="2000" b="1" dirty="0" smtClean="0">
                <a:solidFill>
                  <a:srgbClr val="FF0000"/>
                </a:solidFill>
              </a:rPr>
              <a:t>durante i viaggi transoceanici 1903-10</a:t>
            </a:r>
          </a:p>
          <a:p>
            <a:r>
              <a:rPr lang="it-IT" sz="2000" b="1" i="1" dirty="0" smtClean="0">
                <a:solidFill>
                  <a:srgbClr val="FF0000"/>
                </a:solidFill>
              </a:rPr>
              <a:t>Fonte</a:t>
            </a:r>
            <a:r>
              <a:rPr lang="it-IT" sz="2000" b="1" dirty="0" smtClean="0">
                <a:solidFill>
                  <a:srgbClr val="FF0000"/>
                </a:solidFill>
              </a:rPr>
              <a:t>: Mortara (1913)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643042" y="642919"/>
            <a:ext cx="60722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XENOFOBIA</a:t>
            </a:r>
          </a:p>
          <a:p>
            <a:pPr algn="ctr"/>
            <a:r>
              <a:rPr lang="it-IT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Linciaggi anti-italiani</a:t>
            </a:r>
            <a:endParaRPr lang="it-IT" sz="3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642910" y="2089534"/>
          <a:ext cx="7715303" cy="376835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28826"/>
                <a:gridCol w="2200068"/>
                <a:gridCol w="1657583"/>
                <a:gridCol w="1928826"/>
              </a:tblGrid>
              <a:tr h="538337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ANNO 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LOCALITA’ 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STATO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VITTIME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3833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1886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Vicksburg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Mississippi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 morto</a:t>
                      </a:r>
                      <a:endParaRPr lang="it-IT" b="1" dirty="0"/>
                    </a:p>
                  </a:txBody>
                  <a:tcPr/>
                </a:tc>
              </a:tr>
              <a:tr h="53833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1890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Hanville</a:t>
                      </a:r>
                      <a:r>
                        <a:rPr lang="it-IT" b="1" dirty="0" smtClean="0"/>
                        <a:t>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Louisiana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 morto</a:t>
                      </a:r>
                      <a:endParaRPr lang="it-IT" b="1" dirty="0"/>
                    </a:p>
                  </a:txBody>
                  <a:tcPr/>
                </a:tc>
              </a:tr>
              <a:tr h="53833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1891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New Orleans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Louisiana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11 morti</a:t>
                      </a:r>
                      <a:endParaRPr lang="it-IT" b="1" dirty="0"/>
                    </a:p>
                  </a:txBody>
                  <a:tcPr/>
                </a:tc>
              </a:tr>
              <a:tr h="53833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1893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Aigues-mortes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Francia 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9 morti</a:t>
                      </a:r>
                      <a:endParaRPr lang="it-IT" b="1" dirty="0"/>
                    </a:p>
                  </a:txBody>
                  <a:tcPr/>
                </a:tc>
              </a:tr>
              <a:tr h="53833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1899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Tallulah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Louisiana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5 morti</a:t>
                      </a:r>
                      <a:endParaRPr lang="it-IT" b="1" dirty="0"/>
                    </a:p>
                  </a:txBody>
                  <a:tcPr/>
                </a:tc>
              </a:tr>
              <a:tr h="538337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1934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err="1" smtClean="0"/>
                        <a:t>Kalgoorlie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Australia</a:t>
                      </a:r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3 morti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571472" y="6215082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  </a:t>
            </a:r>
            <a:r>
              <a:rPr lang="it-IT" dirty="0" smtClean="0">
                <a:solidFill>
                  <a:schemeClr val="tx2"/>
                </a:solidFill>
              </a:rPr>
              <a:t>Fonte: </a:t>
            </a:r>
            <a:r>
              <a:rPr lang="it-IT" dirty="0" err="1" smtClean="0">
                <a:solidFill>
                  <a:schemeClr val="tx2"/>
                </a:solidFill>
              </a:rPr>
              <a:t>E.Franzina</a:t>
            </a:r>
            <a:r>
              <a:rPr lang="it-IT" dirty="0" smtClean="0">
                <a:solidFill>
                  <a:schemeClr val="tx2"/>
                </a:solidFill>
              </a:rPr>
              <a:t> -  G.M. Stella (2002)</a:t>
            </a: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428596" y="1334452"/>
          <a:ext cx="8215372" cy="3951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843"/>
                <a:gridCol w="2160999"/>
                <a:gridCol w="1428760"/>
                <a:gridCol w="2571770"/>
              </a:tblGrid>
              <a:tr h="439104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Data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Nave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Morti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Mare 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3910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Novembre  1880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Ortigia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149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Oc.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Atlantico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910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Marzo  1891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Utopia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smtClean="0">
                          <a:solidFill>
                            <a:srgbClr val="FF0000"/>
                          </a:solidFill>
                        </a:rPr>
                        <a:t>875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Stretto di 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Gibilterra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910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Luglio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  1898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Bourgogne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549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Oc.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Atlantico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910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Novembre  1901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Lusitania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149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Oc. Atlantico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910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Gennaio  1909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Florida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Oc.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Atlantico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910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Aprile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 1912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Titanic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1523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Oc.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Atlantico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910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Maggio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 1914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Empires of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Ireland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1012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Fiume San Lorenzo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9104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Ottobre  1927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Principessa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Mafalda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657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smtClean="0">
                          <a:solidFill>
                            <a:srgbClr val="FF0000"/>
                          </a:solidFill>
                        </a:rPr>
                        <a:t>Oc. Atlantico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428728" y="214290"/>
            <a:ext cx="6429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L’affondamento dell’Utopia </a:t>
            </a:r>
            <a:endParaRPr lang="it-IT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57158" y="5715016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</a:t>
            </a:r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G. A. Stella (2004)</a:t>
            </a:r>
            <a:endParaRPr lang="it-IT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Sicilia santo lombi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052736"/>
            <a:ext cx="8177634" cy="4357718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835696" y="5589240"/>
            <a:ext cx="54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storie</a:t>
            </a:r>
            <a:endParaRPr lang="it-IT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e 4"/>
          <p:cNvSpPr/>
          <p:nvPr/>
        </p:nvSpPr>
        <p:spPr>
          <a:xfrm>
            <a:off x="3059832" y="4653136"/>
            <a:ext cx="216024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987824" y="465313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>
                <a:solidFill>
                  <a:srgbClr val="FF0000"/>
                </a:solidFill>
              </a:rPr>
              <a:t>Marineo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1538" y="1714488"/>
            <a:ext cx="6715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7030A0"/>
                </a:solidFill>
                <a:latin typeface="Hand Me Down S (BRK)" pitchFamily="2" charset="0"/>
              </a:rPr>
              <a:t>ME  PATRI  CU  LU  METIRI  MURIU</a:t>
            </a:r>
          </a:p>
          <a:p>
            <a:pPr algn="ctr"/>
            <a:r>
              <a:rPr lang="it-IT" sz="2800" b="1" dirty="0" smtClean="0">
                <a:solidFill>
                  <a:srgbClr val="7030A0"/>
                </a:solidFill>
                <a:latin typeface="Hand Me Down S (BRK)" pitchFamily="2" charset="0"/>
              </a:rPr>
              <a:t>LASSALU  METIRI  A  CU  LU  SIMINAU</a:t>
            </a:r>
            <a:endParaRPr lang="it-IT" sz="2800" b="1" dirty="0">
              <a:solidFill>
                <a:srgbClr val="7030A0"/>
              </a:solidFill>
              <a:latin typeface="Hand Me Down S (BRK)" pitchFamily="2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142976" y="357166"/>
            <a:ext cx="664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rgbClr val="FF0000"/>
                </a:solidFill>
              </a:rPr>
              <a:t>MERCATO  INTERNAZIONALE DEL  LAVORO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071670" y="3786190"/>
            <a:ext cx="485778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RIMESSE  (80 milioni nel 1906)</a:t>
            </a:r>
            <a:endParaRPr lang="it-IT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071670" y="3286124"/>
            <a:ext cx="485778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RIMPATRI</a:t>
            </a:r>
            <a:endParaRPr lang="it-IT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071670" y="4286256"/>
            <a:ext cx="4857784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URBAN VILLAGERS</a:t>
            </a:r>
            <a:endParaRPr lang="it-IT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071670" y="4800439"/>
            <a:ext cx="4857784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PADRONE SYSTEM</a:t>
            </a:r>
          </a:p>
          <a:p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CLIENTELE  ELETTORALI</a:t>
            </a:r>
          </a:p>
          <a:p>
            <a:r>
              <a:rPr lang="it-IT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DEI BANCHIERI</a:t>
            </a:r>
            <a:endParaRPr lang="it-IT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e 16"/>
          <p:cNvSpPr/>
          <p:nvPr/>
        </p:nvSpPr>
        <p:spPr>
          <a:xfrm>
            <a:off x="3357554" y="4643446"/>
            <a:ext cx="2357454" cy="142876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Ovale 14"/>
          <p:cNvSpPr/>
          <p:nvPr/>
        </p:nvSpPr>
        <p:spPr>
          <a:xfrm>
            <a:off x="142844" y="2428868"/>
            <a:ext cx="2357454" cy="142876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Ovale 11"/>
          <p:cNvSpPr/>
          <p:nvPr/>
        </p:nvSpPr>
        <p:spPr>
          <a:xfrm>
            <a:off x="3428992" y="428604"/>
            <a:ext cx="2357454" cy="142876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vale 9"/>
          <p:cNvSpPr/>
          <p:nvPr/>
        </p:nvSpPr>
        <p:spPr>
          <a:xfrm>
            <a:off x="6715140" y="2500306"/>
            <a:ext cx="2357454" cy="142876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vale 7"/>
          <p:cNvSpPr/>
          <p:nvPr/>
        </p:nvSpPr>
        <p:spPr>
          <a:xfrm>
            <a:off x="2786050" y="2285992"/>
            <a:ext cx="3714776" cy="171451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SOCIETA’ </a:t>
            </a:r>
          </a:p>
          <a:p>
            <a:pPr algn="ctr"/>
            <a:r>
              <a:rPr lang="it-IT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MUTUO SOCCORSO</a:t>
            </a:r>
            <a:endParaRPr lang="it-IT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357554" y="5000636"/>
            <a:ext cx="228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BIGLIETTO VIAGGIO </a:t>
            </a:r>
            <a:r>
              <a:rPr lang="it-IT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RITORNO</a:t>
            </a:r>
            <a:endParaRPr 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42844" y="2786058"/>
            <a:ext cx="228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FESTE</a:t>
            </a:r>
          </a:p>
          <a:p>
            <a:pPr lvl="0" algn="ctr"/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PROCESSIONI</a:t>
            </a:r>
            <a:endParaRPr 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7000892" y="3000372"/>
            <a:ext cx="1894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SPESE FUNERARIE</a:t>
            </a:r>
            <a:endParaRPr 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428992" y="928670"/>
            <a:ext cx="228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it-IT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SUSSIDIO  PER MALATTIA</a:t>
            </a:r>
            <a:endParaRPr 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12" grpId="0" animBg="1"/>
      <p:bldP spid="10" grpId="0" animBg="1"/>
      <p:bldP spid="8" grpId="0" animBg="1"/>
      <p:bldP spid="7" grpId="0"/>
      <p:bldP spid="13" grpId="0"/>
      <p:bldP spid="14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571604" y="285728"/>
            <a:ext cx="59293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SOCIETA’ </a:t>
            </a:r>
            <a:r>
              <a:rPr lang="it-IT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MUTUO SOCCORSO</a:t>
            </a:r>
            <a:endParaRPr lang="it-IT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2214546" y="1682753"/>
          <a:ext cx="4214842" cy="4603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1"/>
                <a:gridCol w="2107421"/>
              </a:tblGrid>
              <a:tr h="65768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CITTA’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NUMERO </a:t>
                      </a:r>
                      <a:endParaRPr lang="it-IT" dirty="0"/>
                    </a:p>
                  </a:txBody>
                  <a:tcPr/>
                </a:tc>
              </a:tr>
              <a:tr h="657681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NEW</a:t>
                      </a:r>
                      <a:r>
                        <a:rPr lang="it-IT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YORK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350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57681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FILADELFIA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85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57681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NEWARK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53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57681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BOSTON 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57681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BALTIMORA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657681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BUFFALO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34</a:t>
                      </a:r>
                      <a:endParaRPr lang="it-IT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57224" y="357166"/>
            <a:ext cx="7500990" cy="150019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SOCIETA’ </a:t>
            </a:r>
            <a:r>
              <a:rPr lang="it-IT" sz="4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4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MUTUO SOCCORSO</a:t>
            </a:r>
            <a:endParaRPr lang="it-IT" sz="40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857224" y="2357430"/>
            <a:ext cx="7500990" cy="38576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ATTUTIRE LA TRISTEZZA DELLA LONTANANZA</a:t>
            </a:r>
          </a:p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FAVORIRE L’ELABORAZIONE DEL LUTTO</a:t>
            </a:r>
            <a:b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SUPERARE LO SHOCK CULTURALE</a:t>
            </a:r>
          </a:p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AFFRONTARE IL  NUOVO E L’IGNOTO</a:t>
            </a:r>
          </a:p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INFORMAZIONE E SOCIALIZZAZIONE</a:t>
            </a:r>
          </a:p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DIFESA DEGLI INTERESSI COMUNI</a:t>
            </a:r>
          </a:p>
          <a:p>
            <a:pPr algn="ctr"/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CONSERVAZIONE DELLE TRADIZIONI E DEI CULTI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714348" y="642918"/>
            <a:ext cx="8072494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4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SOCIETA’ </a:t>
            </a:r>
            <a:r>
              <a:rPr lang="it-IT" sz="4000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4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MUTUO SOCCORSO</a:t>
            </a:r>
            <a:endParaRPr lang="it-IT" sz="40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14348" y="2285992"/>
            <a:ext cx="8072494" cy="37862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REGIONALISMO – PATRIOTTISMO</a:t>
            </a:r>
          </a:p>
          <a:p>
            <a:pPr algn="ctr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CAMPANILISMO</a:t>
            </a:r>
          </a:p>
          <a:p>
            <a:pPr algn="ctr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MERIDIONALIZZAZIONE</a:t>
            </a:r>
          </a:p>
          <a:p>
            <a:pPr algn="ctr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ATOMIZZAZIONE  DELLE SOCIETA’</a:t>
            </a:r>
          </a:p>
          <a:p>
            <a:pPr algn="ctr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  DEI “PROMINENTI”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00100" y="1357298"/>
            <a:ext cx="70009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itchFamily="34" charset="0"/>
              </a:rPr>
              <a:t>Ci vogliono delle buone ragioni, delle fortissime ragioni per partire, per lasciare la casa o il villaggio e ci vogliono delle speranze, delle mete … e delle aspettative ideali che si vogliono realizzare. </a:t>
            </a:r>
          </a:p>
          <a:p>
            <a:pPr algn="just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Medium ITC" pitchFamily="34" charset="0"/>
              </a:rPr>
              <a:t>In tutto questo i fattori economici hanno un grande peso, ma anche un grande peso hanno le notizie, i miti che risolvono gli uomini a partire.</a:t>
            </a:r>
            <a:endParaRPr lang="it-IT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ras Medium ITC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 rot="10800000" flipV="1">
            <a:off x="1357290" y="5631435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Z.  Ciuffoletti,  1990</a:t>
            </a: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ova100.typepad.com/photos/uncategorized/2007/07/14/gover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71462"/>
            <a:ext cx="9144032" cy="5782265"/>
          </a:xfrm>
          <a:prstGeom prst="rect">
            <a:avLst/>
          </a:prstGeom>
          <a:noFill/>
        </p:spPr>
      </p:pic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>
          <a:xfrm>
            <a:off x="3729070" y="4857760"/>
            <a:ext cx="5486400" cy="88581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4800" dirty="0" smtClean="0">
                <a:solidFill>
                  <a:srgbClr val="FFFF00"/>
                </a:solidFill>
              </a:rPr>
              <a:t>… il diritto a sognare</a:t>
            </a:r>
            <a:endParaRPr lang="it-IT" sz="4800" dirty="0">
              <a:solidFill>
                <a:srgbClr val="FFFF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-32" y="3929066"/>
            <a:ext cx="4286280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PUNTO </a:t>
            </a:r>
            <a:r>
              <a:rPr lang="it-IT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</a:t>
            </a:r>
            <a:r>
              <a:rPr lang="it-I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PARTENZA</a:t>
            </a:r>
          </a:p>
          <a:p>
            <a:pPr algn="ctr"/>
            <a:r>
              <a:rPr lang="it-IT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 I DIRITTI</a:t>
            </a:r>
            <a:endParaRPr lang="it-IT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1406" y="5929330"/>
            <a:ext cx="3786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 film “ Nuovomondo”</a:t>
            </a:r>
            <a:endParaRPr lang="it-IT" sz="1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animBg="1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GRAZIE!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storia</a:t>
            </a:r>
            <a:endParaRPr lang="it-IT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857356" y="1214422"/>
            <a:ext cx="585791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Ancien régime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1857356" y="2428868"/>
            <a:ext cx="5857916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1870-1900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857356" y="3286124"/>
            <a:ext cx="585791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1901-1915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857356" y="4357694"/>
            <a:ext cx="585791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1918-1940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857356" y="5572140"/>
            <a:ext cx="5857916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1946- 1973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2910" y="571480"/>
            <a:ext cx="885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it-IT" sz="4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Dalla Sicilia al mondo </a:t>
            </a:r>
            <a:endParaRPr lang="it-IT" sz="4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00034" y="1397000"/>
          <a:ext cx="8001057" cy="2774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19"/>
                <a:gridCol w="2667019"/>
                <a:gridCol w="2667019"/>
              </a:tblGrid>
              <a:tr h="813771"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PERIODO</a:t>
                      </a:r>
                      <a:endParaRPr lang="it-IT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PARTENZE</a:t>
                      </a:r>
                      <a:endParaRPr lang="it-IT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it-IT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1075353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1881-1900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221.617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6.2</a:t>
                      </a:r>
                      <a:endParaRPr lang="it-IT" sz="2400" dirty="0"/>
                    </a:p>
                  </a:txBody>
                  <a:tcPr/>
                </a:tc>
              </a:tr>
              <a:tr h="8852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1901-1913</a:t>
                      </a:r>
                    </a:p>
                    <a:p>
                      <a:pPr algn="ctr"/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1.063.734</a:t>
                      </a:r>
                      <a:endParaRPr lang="it-IT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FF0000"/>
                          </a:solidFill>
                        </a:rPr>
                        <a:t>28,9</a:t>
                      </a:r>
                      <a:endParaRPr lang="it-IT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785786" y="4500570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C00000"/>
                </a:solidFill>
              </a:rPr>
              <a:t>Totali delle partenze dalla regione in valori assoluti  e % sulla popolazione residente.</a:t>
            </a:r>
            <a:endParaRPr lang="it-IT" sz="2400" dirty="0">
              <a:solidFill>
                <a:srgbClr val="C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00050" y="5286388"/>
            <a:ext cx="3500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Fonte: CGE, annuario</a:t>
            </a:r>
            <a:endParaRPr lang="it-IT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/>
        </p:nvGraphicFramePr>
        <p:xfrm>
          <a:off x="428596" y="214290"/>
          <a:ext cx="8215370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ttangolo 2"/>
          <p:cNvSpPr/>
          <p:nvPr/>
        </p:nvSpPr>
        <p:spPr>
          <a:xfrm>
            <a:off x="428596" y="5214950"/>
            <a:ext cx="828680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Partenze dalle province siciliane.</a:t>
            </a:r>
          </a:p>
          <a:p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Percentuali sull’emigrazione regionale. Anni 1880-1900</a:t>
            </a:r>
          </a:p>
          <a:p>
            <a:r>
              <a:rPr 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Fonte: CGE </a:t>
            </a:r>
            <a:r>
              <a:rPr lang="it-IT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</a:t>
            </a:r>
            <a:r>
              <a:rPr 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A. Checco</a:t>
            </a:r>
          </a:p>
          <a:p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>
            <a:graphicFrameLocks/>
          </p:cNvGraphicFramePr>
          <p:nvPr/>
        </p:nvGraphicFramePr>
        <p:xfrm>
          <a:off x="642910" y="214290"/>
          <a:ext cx="7929618" cy="5024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ttangolo 4"/>
          <p:cNvSpPr/>
          <p:nvPr/>
        </p:nvSpPr>
        <p:spPr>
          <a:xfrm>
            <a:off x="642910" y="5286388"/>
            <a:ext cx="792961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Partenze dalle province siciliane.</a:t>
            </a:r>
          </a:p>
          <a:p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Percentuali sull’emigrazione regionale. Anni 1901-13</a:t>
            </a:r>
          </a:p>
          <a:p>
            <a:r>
              <a:rPr 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Fonte: CGE </a:t>
            </a:r>
            <a:r>
              <a:rPr lang="it-IT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</a:t>
            </a:r>
            <a:r>
              <a:rPr 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A. Checco</a:t>
            </a:r>
          </a:p>
          <a:p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85720" y="5286388"/>
            <a:ext cx="8643998" cy="1138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Partenze dalle province siciliane. </a:t>
            </a:r>
          </a:p>
          <a:p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Valori assoluti. Anni 1881-1900 e 1901-13.</a:t>
            </a:r>
          </a:p>
          <a:p>
            <a:r>
              <a:rPr 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Fonte: CGE </a:t>
            </a:r>
            <a:r>
              <a:rPr lang="it-IT" sz="20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</a:t>
            </a:r>
            <a:r>
              <a:rPr 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A. Checco</a:t>
            </a:r>
            <a:endParaRPr lang="it-IT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Grafico 4"/>
          <p:cNvGraphicFramePr>
            <a:graphicFrameLocks/>
          </p:cNvGraphicFramePr>
          <p:nvPr/>
        </p:nvGraphicFramePr>
        <p:xfrm>
          <a:off x="357158" y="285728"/>
          <a:ext cx="8501122" cy="4919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75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285720" y="571484"/>
          <a:ext cx="8572560" cy="478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2143140"/>
                <a:gridCol w="2143140"/>
                <a:gridCol w="2143140"/>
              </a:tblGrid>
              <a:tr h="531816">
                <a:tc>
                  <a:txBody>
                    <a:bodyPr/>
                    <a:lstStyle/>
                    <a:p>
                      <a:pPr algn="ctr"/>
                      <a:endParaRPr lang="it-IT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POPOLAZIONE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PARTENZE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PERCENTUALE</a:t>
                      </a:r>
                      <a:endParaRPr lang="it-IT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531816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Caltanissetta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459.974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95.680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20,8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1816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Catania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671.677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158.903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23,6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1816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Girgenti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393.804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139.570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35,4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1816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Messina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517.248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190.964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36,9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1816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Palermo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801.302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242.812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30,3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1816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Siracusa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476.818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124.194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1816"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Trapani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351.535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111.521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31,7</a:t>
                      </a:r>
                      <a:endParaRPr lang="it-IT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31816"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7030A0"/>
                          </a:solidFill>
                        </a:rPr>
                        <a:t>SICILIA</a:t>
                      </a:r>
                      <a:endParaRPr lang="it-IT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7030A0"/>
                          </a:solidFill>
                        </a:rPr>
                        <a:t>3.672.258</a:t>
                      </a:r>
                      <a:endParaRPr lang="it-IT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7030A0"/>
                          </a:solidFill>
                        </a:rPr>
                        <a:t>1.063.734</a:t>
                      </a:r>
                      <a:endParaRPr lang="it-IT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1" dirty="0" smtClean="0">
                          <a:solidFill>
                            <a:srgbClr val="7030A0"/>
                          </a:solidFill>
                        </a:rPr>
                        <a:t>28,9</a:t>
                      </a:r>
                      <a:endParaRPr lang="it-IT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857224" y="5643578"/>
            <a:ext cx="800105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C00000"/>
                </a:solidFill>
              </a:rPr>
              <a:t>PARTENZE per l’estero per province e % sulla popolazione presente</a:t>
            </a:r>
          </a:p>
          <a:p>
            <a:r>
              <a:rPr lang="it-IT" sz="2000" b="1" dirty="0" smtClean="0">
                <a:solidFill>
                  <a:srgbClr val="C00000"/>
                </a:solidFill>
              </a:rPr>
              <a:t>in ciascuna provincia.  Anni 1901-13 </a:t>
            </a:r>
          </a:p>
          <a:p>
            <a:r>
              <a:rPr lang="it-IT" i="1" dirty="0" smtClean="0">
                <a:solidFill>
                  <a:srgbClr val="C00000"/>
                </a:solidFill>
              </a:rPr>
              <a:t>Fonte: CGE, Annuario, </a:t>
            </a:r>
            <a:r>
              <a:rPr lang="it-IT" i="1" dirty="0" err="1" smtClean="0">
                <a:solidFill>
                  <a:srgbClr val="C00000"/>
                </a:solidFill>
              </a:rPr>
              <a:t>elab</a:t>
            </a:r>
            <a:r>
              <a:rPr lang="it-IT" i="1" dirty="0" smtClean="0">
                <a:solidFill>
                  <a:srgbClr val="C00000"/>
                </a:solidFill>
              </a:rPr>
              <a:t>. A. Checco</a:t>
            </a:r>
            <a:endParaRPr lang="it-IT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1272</TotalTime>
  <Words>856</Words>
  <Application>Microsoft Office PowerPoint</Application>
  <PresentationFormat>Presentazione su schermo (4:3)</PresentationFormat>
  <Paragraphs>356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Tema di Office</vt:lpstr>
      <vt:lpstr>“Nostra patria è il mondo intero...” L’emigrazione siciliana tra XIX e XX secolo</vt:lpstr>
      <vt:lpstr>Diapositiva 2</vt:lpstr>
      <vt:lpstr>La storia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GRAZIE!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Sicilia negli ultimi cento anni Terra di Mezzo tra </dc:title>
  <dc:creator>Giulio</dc:creator>
  <cp:lastModifiedBy>Lombino</cp:lastModifiedBy>
  <cp:revision>246</cp:revision>
  <dcterms:created xsi:type="dcterms:W3CDTF">2010-12-15T20:22:23Z</dcterms:created>
  <dcterms:modified xsi:type="dcterms:W3CDTF">2014-02-22T14:40:20Z</dcterms:modified>
</cp:coreProperties>
</file>